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layfair Display"/>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5E7EBF-F668-47BB-BF00-C053A573489E}">
  <a:tblStyle styleId="{AC5E7EBF-F668-47BB-BF00-C053A57348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layfairDispl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layfairDisplay-italic.fntdata"/><Relationship Id="rId63" Type="http://schemas.openxmlformats.org/officeDocument/2006/relationships/font" Target="fonts/PlayfairDisplay-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PlayfairDisplay-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3e7e23f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3e7e23f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bf8cedd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bf8cedd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[Journey] slides 3-11</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Checking the diagnostics showed promising signs of white noise: the residuals had constant variance, followed a normal distribution, and both the ACF and Q tests showed they were no longer correlated. Thus, we had found a valid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42843608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42843608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further our study, we planned to analyze a large subset of the data based on source of illness, to remove some variability and hopefully display more of the behaviors in the data. We were also interested in the effect that illness counts had on total hospitalizations. Lastly, we hoped to use this newfound knowledge to develop other valid models for comparison to our ARIMA(1,1,1).</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2843608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2843608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slides 12-24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first goal, we wanted to see if each type of illness source accounted for the variability in our data. We’ll present salmonella as a specific case, but most of the sources we examined displayed similar behavior.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2843608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2843608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grouped the data by specific sources of illness, and plotted the series. The only transformations needed were a log transformation; differencing did not appear to help. Already, the data appear to show a seasonal component.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2843608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2843608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seasonality can be seen in the ACF and PACF plots; every 12th lag appears to be significant. Because the ACF is large for every 12th lag, we’ll do a seasonal AR difference. The seasonal PACF is only significant for the 12th lag, so we’ll use that to determine the seasonal order. Note also the 1st </a:t>
            </a:r>
            <a:r>
              <a:rPr lang="en"/>
              <a:t>regular lags for ACF and PACF are significant.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2843608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2843608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we’ll fit an ARIMA(1, 0, 1) with yearly seasonal component (0, 1, 1). The diagnostics appear to show a good fit - the residuals are normally distributed whtie noise, and the p-values for the Q-statistic are all non significant, so this model appears to be a good fit.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36bf7587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36bf7587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estimated the coefficients, all terms appeared to be significant and a constant was not needed.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2843608d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2843608d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saw that a seasonal forecast seemed to match the cyclic nature and variance seen in the past.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2843608d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2843608d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one of our original goals was to compare illnesses and hospitalizations.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2843608d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2843608d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accomplish this, we computed the cross-correlation between log_illnesses and log_hospitalizations and found the strongest cross-correlations to be in the same period. The seasonality present in the original data is suggested in the CCF as well.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bf8cedd4e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bf8cedd4e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 introduce yourself and your degree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2843608d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2843608d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look at the salmonella cases only, the patterns we saw in the previous plot seem to be much stronger. For lag 0, the most </a:t>
            </a:r>
            <a:r>
              <a:rPr lang="en"/>
              <a:t>likely explanation for this pattern is that hospitals have a consistent reporting mechanism of foodborne illnesses to the CDC, whereas cases diagnosed outside a hospital may not be reported consistently.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2843608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42843608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goal was to build on our ARIMA(1, 1, 1) model from the last round and see which one performed the best.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36bf7587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36bf7587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accomplish this, we used steps similar to what we did in class. We will construct six different models and compare their fit and forecasts.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2843608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2843608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model was inspired by some prior literature we had read about foodborne illness modeling. The authors in this article took similar data and fit an ARIMA(1, 1, 0) model, so we will try to replicate that and see if it works with our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2843608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2843608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diagnostics show a lack of fit to the data - we still have some autocorrelation left in the residuals, so our residuals cannot be described as white noise. This model is probably not a good fit for our data, despite it being a good fit for the article from Li.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282c15e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282c15e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Squared </a:t>
            </a:r>
            <a:r>
              <a:rPr lang="en"/>
              <a:t>residuals</a:t>
            </a:r>
            <a:r>
              <a:rPr lang="en"/>
              <a:t> show some dependence compared to Figure 8.2 in textbook but not much</a:t>
            </a:r>
            <a:endParaRPr/>
          </a:p>
          <a:p>
            <a:pPr indent="0" lvl="0" marL="0" rtl="0" algn="l">
              <a:spcBef>
                <a:spcPts val="0"/>
              </a:spcBef>
              <a:spcAft>
                <a:spcPts val="0"/>
              </a:spcAft>
              <a:buNone/>
            </a:pPr>
            <a:r>
              <a:rPr lang="en"/>
              <a:t>Slightly biased forecasts as mean is close to but not equal to 0</a:t>
            </a:r>
            <a:endParaRPr/>
          </a:p>
          <a:p>
            <a:pPr indent="0" lvl="0" marL="0" rtl="0" algn="l">
              <a:spcBef>
                <a:spcPts val="0"/>
              </a:spcBef>
              <a:spcAft>
                <a:spcPts val="0"/>
              </a:spcAft>
              <a:buNone/>
            </a:pPr>
            <a:r>
              <a:rPr lang="en"/>
              <a:t>Sig alpha term 2-sided p value (0.0698)  for unlogged data but AIC </a:t>
            </a:r>
            <a:r>
              <a:rPr lang="en"/>
              <a:t>increased from 9.26 to 15.87</a:t>
            </a:r>
            <a:endParaRPr/>
          </a:p>
          <a:p>
            <a:pPr indent="0" lvl="0" marL="0" rtl="0" algn="l">
              <a:spcBef>
                <a:spcPts val="0"/>
              </a:spcBef>
              <a:spcAft>
                <a:spcPts val="0"/>
              </a:spcAft>
              <a:buNone/>
            </a:pPr>
            <a:r>
              <a:rPr lang="en"/>
              <a:t>Didn’t find GARCH to be useful for leftover dependence in residuals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282c15e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282c15e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282c15e5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282c15e5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Ran with undifferenced logged data, slight improvement over ARIMA(1,1,1)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282c15e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4282c15e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2843608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2843608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[Kenneth] slides 29-37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3e7e23f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3e7e23f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[Journey] slides 3-11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2843608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2843608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2843608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2843608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2843608d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42843608d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model doesn’t fit the data appropriately, the forecast variance seems to increase a faster rate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36bf7587a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436bf7587a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dat&lt;-tsbox::ts_ts(tsbox::ts_long(df_outbreaks_summary %&gt;% select(date,total_illnesses)))</a:t>
            </a:r>
            <a:endParaRPr/>
          </a:p>
          <a:p>
            <a:pPr indent="0" lvl="0" marL="0" rtl="0" algn="l">
              <a:spcBef>
                <a:spcPts val="0"/>
              </a:spcBef>
              <a:spcAft>
                <a:spcPts val="0"/>
              </a:spcAft>
              <a:buClr>
                <a:schemeClr val="dk1"/>
              </a:buClr>
              <a:buSzPts val="1100"/>
              <a:buFont typeface="Arial"/>
              <a:buNone/>
            </a:pPr>
            <a:r>
              <a:rPr lang="en"/>
              <a:t>fit&lt;-forecast::Arima(dat,order=c(1,1,1),</a:t>
            </a:r>
            <a:endParaRPr/>
          </a:p>
          <a:p>
            <a:pPr indent="0" lvl="0" marL="0" rtl="0" algn="l">
              <a:spcBef>
                <a:spcPts val="0"/>
              </a:spcBef>
              <a:spcAft>
                <a:spcPts val="0"/>
              </a:spcAft>
              <a:buClr>
                <a:schemeClr val="dk1"/>
              </a:buClr>
              <a:buSzPts val="1100"/>
              <a:buFont typeface="Arial"/>
              <a:buNone/>
            </a:pPr>
            <a:r>
              <a:rPr lang="en"/>
              <a:t>                     seasonal=c(1,0,1), </a:t>
            </a:r>
            <a:endParaRPr/>
          </a:p>
          <a:p>
            <a:pPr indent="0" lvl="0" marL="0" rtl="0" algn="l">
              <a:spcBef>
                <a:spcPts val="0"/>
              </a:spcBef>
              <a:spcAft>
                <a:spcPts val="0"/>
              </a:spcAft>
              <a:buClr>
                <a:schemeClr val="dk1"/>
              </a:buClr>
              <a:buSzPts val="1100"/>
              <a:buFont typeface="Arial"/>
              <a:buNone/>
            </a:pPr>
            <a:r>
              <a:rPr lang="en"/>
              <a:t>                     lambda=0)</a:t>
            </a:r>
            <a:endParaRPr/>
          </a:p>
          <a:p>
            <a:pPr indent="0" lvl="0" marL="0" rtl="0" algn="l">
              <a:spcBef>
                <a:spcPts val="0"/>
              </a:spcBef>
              <a:spcAft>
                <a:spcPts val="0"/>
              </a:spcAft>
              <a:buClr>
                <a:schemeClr val="dk1"/>
              </a:buClr>
              <a:buSzPts val="1100"/>
              <a:buFont typeface="Arial"/>
              <a:buNone/>
            </a:pPr>
            <a:r>
              <a:rPr lang="en"/>
              <a:t>forecast_values &lt;- forecast::forecast(fit,48) </a:t>
            </a:r>
            <a:endParaRPr/>
          </a:p>
          <a:p>
            <a:pPr indent="0" lvl="0" marL="0" rtl="0" algn="l">
              <a:spcBef>
                <a:spcPts val="0"/>
              </a:spcBef>
              <a:spcAft>
                <a:spcPts val="0"/>
              </a:spcAft>
              <a:buClr>
                <a:schemeClr val="dk1"/>
              </a:buClr>
              <a:buSzPts val="1100"/>
              <a:buFont typeface="Arial"/>
              <a:buNone/>
            </a:pPr>
            <a:r>
              <a:rPr lang="en"/>
              <a:t>forecast_values %&gt;% autoplot(ylab=’Illnesses’)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282c15e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282c15e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ARIMA(1,1,1)x(0,1,1)</a:t>
            </a:r>
            <a:r>
              <a:rPr baseline="-25000" lang="en" sz="1200">
                <a:solidFill>
                  <a:schemeClr val="dk1"/>
                </a:solidFill>
              </a:rPr>
              <a:t>12   </a:t>
            </a:r>
            <a:r>
              <a:rPr lang="en" sz="1200">
                <a:solidFill>
                  <a:schemeClr val="dk1"/>
                </a:solidFill>
              </a:rPr>
              <a:t>has smallest RMSE but AR1 term is not significant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282c15e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282c15e5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output using exponentiated forecasts based on logged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436bf7587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436bf7587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2843608d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42843608d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ARI</a:t>
            </a:r>
            <a:r>
              <a:rPr lang="en" sz="1200">
                <a:solidFill>
                  <a:schemeClr val="dk1"/>
                </a:solidFill>
              </a:rPr>
              <a:t>MA(1,1,1)x(0,1,1)</a:t>
            </a:r>
            <a:r>
              <a:rPr baseline="-25000" lang="en" sz="1200">
                <a:solidFill>
                  <a:schemeClr val="dk1"/>
                </a:solidFill>
              </a:rPr>
              <a:t>12   </a:t>
            </a:r>
            <a:r>
              <a:rPr lang="en" sz="1200">
                <a:solidFill>
                  <a:schemeClr val="dk1"/>
                </a:solidFill>
              </a:rPr>
              <a:t>has smallest RMSE but AR1 term is not significant</a:t>
            </a:r>
            <a:endParaRPr sz="9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2843608d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2843608d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[Yuan] slides 38-46</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28c2a58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428c2a58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436bf7587a_1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436bf7587a_1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is quite a bit of variability in the illness counts leading up to 2010, at which point it becomes more consistent. Although it’s messy at first, we also saw a downward trend and maybe some seasonality. We needed to address the nonconstant variance and trend immediately, so we took a log transformation of the data and then differenced to reach stationarity.</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428c2a58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428c2a58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36bf7587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436bf7587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28c2a58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428c2a58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36bf7587a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36bf7587a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428c2a58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428c2a58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428c2a584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428c2a584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2843608d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2843608d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[Trina] slides 47-end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282c15e5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4282c15e5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282c15e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282c15e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282c15e5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282c15e5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3e7e23f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3e7e23f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is quite a bit of variability in the illness counts leading up to 2010, at which point it becomes more consistent. Although it’s messy at first, we also saw a downward trend and maybe some seasonality. We needed to address the nonconstant variance and trend immediately, so we took a log transformation of the data and then differenced to reach stationarity.</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4282c15e5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4282c15e5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282c15e5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282c15e5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282c15e5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282c15e5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3e7e23f6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3e7e23f6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3e7e23f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3e7e23f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36bf7587a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36bf7587a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bf8cedd4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bf8cedd4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begin forming our model, we first considered the correlograms of our data. The ACF shows that only the first lag is significant with the rest immediately dropping below the significance threshold. The PACF, though, has several significant lags trailing off until finally below the threshold. This is characteristic behavior of a moving average order 1 mode, or MA(1).</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bf8cedd4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bf8cedd4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None/>
            </a:pPr>
            <a:r>
              <a:rPr lang="en">
                <a:solidFill>
                  <a:schemeClr val="dk1"/>
                </a:solidFill>
              </a:rPr>
              <a:t>We used the sarima function from the astsa package in R to fit the MA(1) model to our data. Our sums of squares converged and the estimates were significant, yielding a model of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xt=wt-0.9103wt-1, with a variance of 0.1296.</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bf8cedd4e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bf8cedd4e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Checking the diagnostics of the model, we found that the residuals had decently constant variance and followed a normal distribution. However, the Q tests showed correlation amongst them. This meant the residuals couldn’t be white noise, and the model was invalid.</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bf8ced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bf8ced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[Journey] slides 3-11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remove the remaining correlation, we chose to add an AR(1) term to the model, creating an ARIMA(1,1,1). As before, the sarima function results showed converging sums of squares and significant model terms. The estimates provided specified the model to be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xt=0.2193xt-1-0.9351wt-1+wt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Even the BIC was lower for this model, despite it having more parameters, proving  it to be an improvement.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kaggle.com/datasets/cdc/foodborne-diseas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jpg"/><Relationship Id="rId4" Type="http://schemas.openxmlformats.org/officeDocument/2006/relationships/image" Target="../media/image44.jpg"/><Relationship Id="rId5"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jpg"/><Relationship Id="rId4" Type="http://schemas.openxmlformats.org/officeDocument/2006/relationships/image" Target="../media/image50.jpg"/><Relationship Id="rId5"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jpg"/><Relationship Id="rId4" Type="http://schemas.openxmlformats.org/officeDocument/2006/relationships/image" Target="../media/image53.jpg"/><Relationship Id="rId5"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jpg"/><Relationship Id="rId4" Type="http://schemas.openxmlformats.org/officeDocument/2006/relationships/image" Target="../media/image54.jpg"/><Relationship Id="rId5"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8.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fontScale="90000"/>
          </a:bodyPr>
          <a:lstStyle/>
          <a:p>
            <a:pPr indent="0" lvl="0" marL="0" rtl="0" algn="l">
              <a:spcBef>
                <a:spcPts val="1000"/>
              </a:spcBef>
              <a:spcAft>
                <a:spcPts val="0"/>
              </a:spcAft>
              <a:buNone/>
            </a:pPr>
            <a:r>
              <a:rPr lang="en"/>
              <a:t>Analyzing Foodborne Disease Outbreaks Over Time</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A look into illnesses and more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Estimation Output of ARIMA(1,1,1) </a:t>
            </a:r>
            <a:endParaRPr/>
          </a:p>
        </p:txBody>
      </p:sp>
      <p:sp>
        <p:nvSpPr>
          <p:cNvPr id="138" name="Google Shape;138;p22"/>
          <p:cNvSpPr txBox="1"/>
          <p:nvPr>
            <p:ph idx="1" type="body"/>
          </p:nvPr>
        </p:nvSpPr>
        <p:spPr>
          <a:xfrm>
            <a:off x="311700" y="1417800"/>
            <a:ext cx="3069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Scattered, Normally distributed residuals</a:t>
            </a:r>
            <a:endParaRPr/>
          </a:p>
          <a:p>
            <a:pPr indent="-342900" lvl="0" marL="457200" rtl="0" algn="l">
              <a:spcBef>
                <a:spcPts val="0"/>
              </a:spcBef>
              <a:spcAft>
                <a:spcPts val="0"/>
              </a:spcAft>
              <a:buSzPts val="1800"/>
              <a:buChar char="●"/>
            </a:pPr>
            <a:r>
              <a:rPr lang="en"/>
              <a:t>ACF shows no departure from model assumptions</a:t>
            </a:r>
            <a:endParaRPr/>
          </a:p>
          <a:p>
            <a:pPr indent="-342900" lvl="0" marL="457200" rtl="0" algn="l">
              <a:spcBef>
                <a:spcPts val="0"/>
              </a:spcBef>
              <a:spcAft>
                <a:spcPts val="0"/>
              </a:spcAft>
              <a:buSzPts val="1800"/>
              <a:buChar char="●"/>
            </a:pPr>
            <a:r>
              <a:rPr lang="en"/>
              <a:t>p-values for Q tests all greater than  0.05</a:t>
            </a:r>
            <a:endParaRPr/>
          </a:p>
          <a:p>
            <a:pPr indent="-317500" lvl="1" marL="914400" rtl="0" algn="l">
              <a:spcBef>
                <a:spcPts val="0"/>
              </a:spcBef>
              <a:spcAft>
                <a:spcPts val="0"/>
              </a:spcAft>
              <a:buSzPts val="1400"/>
              <a:buChar char="○"/>
            </a:pPr>
            <a:r>
              <a:rPr lang="en"/>
              <a:t>Residuals are uncorrelated</a:t>
            </a:r>
            <a:endParaRPr/>
          </a:p>
        </p:txBody>
      </p:sp>
      <p:pic>
        <p:nvPicPr>
          <p:cNvPr id="139" name="Google Shape;139;p22"/>
          <p:cNvPicPr preferRelativeResize="0"/>
          <p:nvPr/>
        </p:nvPicPr>
        <p:blipFill>
          <a:blip r:embed="rId3">
            <a:alphaModFix/>
          </a:blip>
          <a:stretch>
            <a:fillRect/>
          </a:stretch>
        </p:blipFill>
        <p:spPr>
          <a:xfrm>
            <a:off x="3574504" y="1278750"/>
            <a:ext cx="5257800" cy="3429001"/>
          </a:xfrm>
          <a:prstGeom prst="rect">
            <a:avLst/>
          </a:prstGeom>
          <a:noFill/>
          <a:ln>
            <a:noFill/>
          </a:ln>
          <a:effectLst>
            <a:outerShdw blurRad="57150" rotWithShape="0" algn="bl" dir="5400000" dist="19050">
              <a:srgbClr val="000000">
                <a:alpha val="50000"/>
              </a:srgbClr>
            </a:outerShdw>
          </a:effectLst>
        </p:spPr>
      </p:pic>
      <p:sp>
        <p:nvSpPr>
          <p:cNvPr id="140" name="Google Shape;140;p22"/>
          <p:cNvSpPr/>
          <p:nvPr/>
        </p:nvSpPr>
        <p:spPr>
          <a:xfrm>
            <a:off x="3731225" y="1298950"/>
            <a:ext cx="906600" cy="13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plan</a:t>
            </a:r>
            <a:endParaRPr/>
          </a:p>
        </p:txBody>
      </p:sp>
      <p:sp>
        <p:nvSpPr>
          <p:cNvPr id="146" name="Google Shape;146;p2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Compare subsets of the data to see if there is an underlying pattern to foodborne disease outbreaks.</a:t>
            </a:r>
            <a:endParaRPr/>
          </a:p>
          <a:p>
            <a:pPr indent="-342900" lvl="0" marL="457200" rtl="0" algn="l">
              <a:spcBef>
                <a:spcPts val="0"/>
              </a:spcBef>
              <a:spcAft>
                <a:spcPts val="0"/>
              </a:spcAft>
              <a:buSzPts val="1800"/>
              <a:buAutoNum type="arabicPeriod"/>
            </a:pPr>
            <a:r>
              <a:rPr lang="en"/>
              <a:t>Compare models of foodborne illness to models of hospitalizations related to foodborne illness.</a:t>
            </a:r>
            <a:endParaRPr/>
          </a:p>
          <a:p>
            <a:pPr indent="-342900" lvl="0" marL="457200" rtl="0" algn="l">
              <a:spcBef>
                <a:spcPts val="0"/>
              </a:spcBef>
              <a:spcAft>
                <a:spcPts val="0"/>
              </a:spcAft>
              <a:buSzPts val="1800"/>
              <a:buAutoNum type="arabicPeriod"/>
            </a:pPr>
            <a:r>
              <a:rPr lang="en"/>
              <a:t>Compare different models to our previously established ARIMA(1, 1, 1) model on fit characteristics and prediction.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Analyzing source of outbreaks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157" name="Google Shape;157;p25"/>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Plot of log(illnesses) for salmonella cases appears to be stationary</a:t>
            </a:r>
            <a:endParaRPr/>
          </a:p>
          <a:p>
            <a:pPr indent="-342900" lvl="0" marL="457200" rtl="0" algn="l">
              <a:spcBef>
                <a:spcPts val="0"/>
              </a:spcBef>
              <a:spcAft>
                <a:spcPts val="0"/>
              </a:spcAft>
              <a:buSzPts val="1800"/>
              <a:buChar char="-"/>
            </a:pPr>
            <a:r>
              <a:rPr lang="en"/>
              <a:t>Seems to have a seasonal component</a:t>
            </a:r>
            <a:endParaRPr/>
          </a:p>
        </p:txBody>
      </p:sp>
      <p:pic>
        <p:nvPicPr>
          <p:cNvPr id="158" name="Google Shape;158;p25"/>
          <p:cNvPicPr preferRelativeResize="0"/>
          <p:nvPr/>
        </p:nvPicPr>
        <p:blipFill>
          <a:blip r:embed="rId3">
            <a:alphaModFix/>
          </a:blip>
          <a:stretch>
            <a:fillRect/>
          </a:stretch>
        </p:blipFill>
        <p:spPr>
          <a:xfrm>
            <a:off x="405150" y="1219200"/>
            <a:ext cx="4762025" cy="3619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164" name="Google Shape;164;p26"/>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Seasonal differencing needed: ACF is large and significant for every 12th lag, seems to tail off slowly</a:t>
            </a:r>
            <a:endParaRPr/>
          </a:p>
          <a:p>
            <a:pPr indent="-342900" lvl="0" marL="457200" rtl="0" algn="l">
              <a:spcBef>
                <a:spcPts val="0"/>
              </a:spcBef>
              <a:spcAft>
                <a:spcPts val="0"/>
              </a:spcAft>
              <a:buSzPts val="1800"/>
              <a:buChar char="-"/>
            </a:pPr>
            <a:r>
              <a:rPr lang="en"/>
              <a:t>ACF and PACF have significant 1st lags</a:t>
            </a:r>
            <a:endParaRPr/>
          </a:p>
        </p:txBody>
      </p:sp>
      <p:pic>
        <p:nvPicPr>
          <p:cNvPr id="165" name="Google Shape;165;p26"/>
          <p:cNvPicPr preferRelativeResize="0"/>
          <p:nvPr/>
        </p:nvPicPr>
        <p:blipFill>
          <a:blip r:embed="rId3">
            <a:alphaModFix/>
          </a:blip>
          <a:stretch>
            <a:fillRect/>
          </a:stretch>
        </p:blipFill>
        <p:spPr>
          <a:xfrm>
            <a:off x="422600" y="1232450"/>
            <a:ext cx="4744576" cy="3605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171" name="Google Shape;171;p27"/>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SARIMA(1, 0, 1) x (0, 1, 1)</a:t>
            </a:r>
            <a:r>
              <a:rPr baseline="-25000" lang="en"/>
              <a:t>12</a:t>
            </a:r>
            <a:endParaRPr/>
          </a:p>
          <a:p>
            <a:pPr indent="-342900" lvl="0" marL="457200" rtl="0" algn="l">
              <a:spcBef>
                <a:spcPts val="1200"/>
              </a:spcBef>
              <a:spcAft>
                <a:spcPts val="0"/>
              </a:spcAft>
              <a:buSzPts val="1800"/>
              <a:buChar char="-"/>
            </a:pPr>
            <a:r>
              <a:rPr lang="en"/>
              <a:t>Residuals appear to be normally distributed white noise</a:t>
            </a:r>
            <a:endParaRPr/>
          </a:p>
          <a:p>
            <a:pPr indent="-342900" lvl="0" marL="457200" rtl="0" algn="l">
              <a:spcBef>
                <a:spcPts val="0"/>
              </a:spcBef>
              <a:spcAft>
                <a:spcPts val="0"/>
              </a:spcAft>
              <a:buSzPts val="1800"/>
              <a:buChar char="-"/>
            </a:pPr>
            <a:r>
              <a:rPr lang="en"/>
              <a:t>P-values for Ljung-Box statistic appear to be nonsignificant</a:t>
            </a:r>
            <a:endParaRPr/>
          </a:p>
        </p:txBody>
      </p:sp>
      <p:pic>
        <p:nvPicPr>
          <p:cNvPr id="172" name="Google Shape;172;p27"/>
          <p:cNvPicPr preferRelativeResize="0"/>
          <p:nvPr/>
        </p:nvPicPr>
        <p:blipFill>
          <a:blip r:embed="rId3">
            <a:alphaModFix/>
          </a:blip>
          <a:stretch>
            <a:fillRect/>
          </a:stretch>
        </p:blipFill>
        <p:spPr>
          <a:xfrm>
            <a:off x="468428" y="1271825"/>
            <a:ext cx="4698748" cy="356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178" name="Google Shape;178;p28"/>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SARIMA(1, 0, 1) x (0, 1, 1)</a:t>
            </a:r>
            <a:r>
              <a:rPr baseline="-25000" lang="en"/>
              <a:t>12</a:t>
            </a:r>
            <a:endParaRPr baseline="-25000"/>
          </a:p>
          <a:p>
            <a:pPr indent="0" lvl="0" marL="0" rtl="0" algn="l">
              <a:spcBef>
                <a:spcPts val="1200"/>
              </a:spcBef>
              <a:spcAft>
                <a:spcPts val="0"/>
              </a:spcAft>
              <a:buNone/>
            </a:pPr>
            <a:r>
              <a:rPr baseline="-25000" lang="en"/>
              <a:t>	</a:t>
            </a:r>
            <a:r>
              <a:rPr lang="en"/>
              <a:t>Estimated coefficients:</a:t>
            </a:r>
            <a:endParaRPr/>
          </a:p>
          <a:p>
            <a:pPr indent="-342900" lvl="0" marL="457200" rtl="0" algn="l">
              <a:spcBef>
                <a:spcPts val="1200"/>
              </a:spcBef>
              <a:spcAft>
                <a:spcPts val="0"/>
              </a:spcAft>
              <a:buSzPts val="1800"/>
              <a:buChar char="-"/>
            </a:pPr>
            <a:r>
              <a:rPr lang="en"/>
              <a:t>∅</a:t>
            </a:r>
            <a:r>
              <a:rPr baseline="-25000" lang="en"/>
              <a:t>1</a:t>
            </a:r>
            <a:r>
              <a:rPr lang="en"/>
              <a:t> = 0.76</a:t>
            </a:r>
            <a:endParaRPr/>
          </a:p>
          <a:p>
            <a:pPr indent="-342900" lvl="0" marL="457200" rtl="0" algn="l">
              <a:spcBef>
                <a:spcPts val="0"/>
              </a:spcBef>
              <a:spcAft>
                <a:spcPts val="0"/>
              </a:spcAft>
              <a:buSzPts val="1800"/>
              <a:buChar char="-"/>
            </a:pPr>
            <a:r>
              <a:rPr lang="en"/>
              <a:t>θ</a:t>
            </a:r>
            <a:r>
              <a:rPr baseline="-25000" lang="en"/>
              <a:t>1 </a:t>
            </a:r>
            <a:r>
              <a:rPr lang="en"/>
              <a:t> = -0.84</a:t>
            </a:r>
            <a:endParaRPr/>
          </a:p>
          <a:p>
            <a:pPr indent="-342900" lvl="0" marL="457200" rtl="0" algn="l">
              <a:spcBef>
                <a:spcPts val="0"/>
              </a:spcBef>
              <a:spcAft>
                <a:spcPts val="0"/>
              </a:spcAft>
              <a:buSzPts val="1800"/>
              <a:buChar char="-"/>
            </a:pPr>
            <a:r>
              <a:rPr lang="en"/>
              <a:t>Θ</a:t>
            </a:r>
            <a:r>
              <a:rPr baseline="-25000" lang="en"/>
              <a:t>1</a:t>
            </a:r>
            <a:r>
              <a:rPr lang="en"/>
              <a:t> = -1</a:t>
            </a:r>
            <a:endParaRPr/>
          </a:p>
          <a:p>
            <a:pPr indent="-342900" lvl="0" marL="457200" rtl="0" algn="l">
              <a:spcBef>
                <a:spcPts val="0"/>
              </a:spcBef>
              <a:spcAft>
                <a:spcPts val="0"/>
              </a:spcAft>
              <a:buSzPts val="1800"/>
              <a:buChar char="-"/>
            </a:pPr>
            <a:r>
              <a:rPr lang="en"/>
              <a:t>σ</a:t>
            </a:r>
            <a:r>
              <a:rPr baseline="30000" lang="en"/>
              <a:t>2</a:t>
            </a:r>
            <a:r>
              <a:rPr lang="en"/>
              <a:t> = 0.59, df =200</a:t>
            </a:r>
            <a:endParaRPr/>
          </a:p>
        </p:txBody>
      </p:sp>
      <p:pic>
        <p:nvPicPr>
          <p:cNvPr id="179" name="Google Shape;179;p28"/>
          <p:cNvPicPr preferRelativeResize="0"/>
          <p:nvPr/>
        </p:nvPicPr>
        <p:blipFill>
          <a:blip r:embed="rId3">
            <a:alphaModFix/>
          </a:blip>
          <a:stretch>
            <a:fillRect/>
          </a:stretch>
        </p:blipFill>
        <p:spPr>
          <a:xfrm>
            <a:off x="311700" y="2136000"/>
            <a:ext cx="5600700" cy="1714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185" name="Google Shape;185;p29"/>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Seasonal forecasts of log(salmonella)</a:t>
            </a:r>
            <a:endParaRPr/>
          </a:p>
        </p:txBody>
      </p:sp>
      <p:pic>
        <p:nvPicPr>
          <p:cNvPr id="186" name="Google Shape;186;p29"/>
          <p:cNvPicPr preferRelativeResize="0"/>
          <p:nvPr/>
        </p:nvPicPr>
        <p:blipFill>
          <a:blip r:embed="rId3">
            <a:alphaModFix/>
          </a:blip>
          <a:stretch>
            <a:fillRect/>
          </a:stretch>
        </p:blipFill>
        <p:spPr>
          <a:xfrm>
            <a:off x="458100" y="1259932"/>
            <a:ext cx="4709075" cy="357786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Relationships between </a:t>
            </a:r>
            <a:endParaRPr/>
          </a:p>
          <a:p>
            <a:pPr indent="0" lvl="0" marL="0" rtl="0" algn="ctr">
              <a:spcBef>
                <a:spcPts val="0"/>
              </a:spcBef>
              <a:spcAft>
                <a:spcPts val="0"/>
              </a:spcAft>
              <a:buNone/>
            </a:pPr>
            <a:r>
              <a:rPr lang="en"/>
              <a:t>illnesses and hospitalizations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CCF of overall illnesses and hospitalizations</a:t>
            </a:r>
            <a:endParaRPr/>
          </a:p>
        </p:txBody>
      </p:sp>
      <p:sp>
        <p:nvSpPr>
          <p:cNvPr id="197" name="Google Shape;197;p31"/>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Strongest cross-correlation between illnesses and hospitalizations in the same period</a:t>
            </a:r>
            <a:endParaRPr/>
          </a:p>
          <a:p>
            <a:pPr indent="-342900" lvl="0" marL="457200" rtl="0" algn="l">
              <a:spcBef>
                <a:spcPts val="0"/>
              </a:spcBef>
              <a:spcAft>
                <a:spcPts val="0"/>
              </a:spcAft>
              <a:buSzPts val="1800"/>
              <a:buChar char="-"/>
            </a:pPr>
            <a:r>
              <a:rPr lang="en"/>
              <a:t>Appears to have some seasonality</a:t>
            </a:r>
            <a:endParaRPr/>
          </a:p>
        </p:txBody>
      </p:sp>
      <p:pic>
        <p:nvPicPr>
          <p:cNvPr id="198" name="Google Shape;198;p31"/>
          <p:cNvPicPr preferRelativeResize="0"/>
          <p:nvPr/>
        </p:nvPicPr>
        <p:blipFill>
          <a:blip r:embed="rId3">
            <a:alphaModFix/>
          </a:blip>
          <a:stretch>
            <a:fillRect/>
          </a:stretch>
        </p:blipFill>
        <p:spPr>
          <a:xfrm>
            <a:off x="474900" y="1272200"/>
            <a:ext cx="4692276" cy="3566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12</a:t>
            </a:r>
            <a:endParaRPr/>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Trina Shores (group leader)</a:t>
            </a:r>
            <a:endParaRPr/>
          </a:p>
          <a:p>
            <a:pPr indent="-342900" lvl="0" marL="457200" rtl="0" algn="l">
              <a:spcBef>
                <a:spcPts val="0"/>
              </a:spcBef>
              <a:spcAft>
                <a:spcPts val="0"/>
              </a:spcAft>
              <a:buSzPts val="1800"/>
              <a:buChar char="●"/>
            </a:pPr>
            <a:r>
              <a:rPr lang="en"/>
              <a:t>Steven Macapagal</a:t>
            </a:r>
            <a:endParaRPr/>
          </a:p>
          <a:p>
            <a:pPr indent="-342900" lvl="0" marL="457200" rtl="0" algn="l">
              <a:spcBef>
                <a:spcPts val="0"/>
              </a:spcBef>
              <a:spcAft>
                <a:spcPts val="0"/>
              </a:spcAft>
              <a:buSzPts val="1800"/>
              <a:buChar char="●"/>
            </a:pPr>
            <a:r>
              <a:rPr lang="en"/>
              <a:t>Journey Martinez</a:t>
            </a:r>
            <a:endParaRPr/>
          </a:p>
          <a:p>
            <a:pPr indent="-342900" lvl="0" marL="457200" rtl="0" algn="l">
              <a:spcBef>
                <a:spcPts val="0"/>
              </a:spcBef>
              <a:spcAft>
                <a:spcPts val="0"/>
              </a:spcAft>
              <a:buSzPts val="1800"/>
              <a:buChar char="●"/>
            </a:pPr>
            <a:r>
              <a:rPr lang="en"/>
              <a:t>Yuan Yao</a:t>
            </a:r>
            <a:endParaRPr/>
          </a:p>
          <a:p>
            <a:pPr indent="-342900" lvl="0" marL="457200" rtl="0" algn="l">
              <a:spcBef>
                <a:spcPts val="0"/>
              </a:spcBef>
              <a:spcAft>
                <a:spcPts val="0"/>
              </a:spcAft>
              <a:buSzPts val="1800"/>
              <a:buChar char="●"/>
            </a:pPr>
            <a:r>
              <a:rPr lang="en"/>
              <a:t>Heather Nagy</a:t>
            </a:r>
            <a:endParaRPr/>
          </a:p>
          <a:p>
            <a:pPr indent="-342900" lvl="0" marL="457200" rtl="0" algn="l">
              <a:spcBef>
                <a:spcPts val="0"/>
              </a:spcBef>
              <a:spcAft>
                <a:spcPts val="0"/>
              </a:spcAft>
              <a:buSzPts val="1800"/>
              <a:buChar char="●"/>
            </a:pPr>
            <a:r>
              <a:rPr lang="en"/>
              <a:t>Kenneth Porter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salmonella cases</a:t>
            </a:r>
            <a:endParaRPr/>
          </a:p>
        </p:txBody>
      </p:sp>
      <p:sp>
        <p:nvSpPr>
          <p:cNvPr id="204" name="Google Shape;204;p32"/>
          <p:cNvSpPr txBox="1"/>
          <p:nvPr>
            <p:ph idx="1" type="body"/>
          </p:nvPr>
        </p:nvSpPr>
        <p:spPr>
          <a:xfrm>
            <a:off x="5439525" y="1417800"/>
            <a:ext cx="33927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CCF of log(illnesses) and log(hospitalizations)</a:t>
            </a:r>
            <a:endParaRPr/>
          </a:p>
          <a:p>
            <a:pPr indent="-342900" lvl="0" marL="457200" rtl="0" algn="l">
              <a:spcBef>
                <a:spcPts val="1200"/>
              </a:spcBef>
              <a:spcAft>
                <a:spcPts val="0"/>
              </a:spcAft>
              <a:buSzPts val="1800"/>
              <a:buChar char="-"/>
            </a:pPr>
            <a:r>
              <a:rPr lang="en"/>
              <a:t>Seasonal patterns of illness still apparent</a:t>
            </a:r>
            <a:endParaRPr/>
          </a:p>
          <a:p>
            <a:pPr indent="-342900" lvl="0" marL="457200" rtl="0" algn="l">
              <a:spcBef>
                <a:spcPts val="0"/>
              </a:spcBef>
              <a:spcAft>
                <a:spcPts val="0"/>
              </a:spcAft>
              <a:buSzPts val="1800"/>
              <a:buChar char="-"/>
            </a:pPr>
            <a:r>
              <a:rPr lang="en"/>
              <a:t>Strongest cross-correlations in same period (hospitalizations follow a diagnosed illness closely)</a:t>
            </a:r>
            <a:endParaRPr/>
          </a:p>
        </p:txBody>
      </p:sp>
      <p:pic>
        <p:nvPicPr>
          <p:cNvPr id="205" name="Google Shape;205;p32"/>
          <p:cNvPicPr preferRelativeResize="0"/>
          <p:nvPr/>
        </p:nvPicPr>
        <p:blipFill>
          <a:blip r:embed="rId3">
            <a:alphaModFix/>
          </a:blip>
          <a:stretch>
            <a:fillRect/>
          </a:stretch>
        </p:blipFill>
        <p:spPr>
          <a:xfrm>
            <a:off x="422600" y="1232450"/>
            <a:ext cx="4744576" cy="3605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Comparisons to</a:t>
            </a:r>
            <a:endParaRPr/>
          </a:p>
          <a:p>
            <a:pPr indent="0" lvl="0" marL="0" rtl="0" algn="ctr">
              <a:spcBef>
                <a:spcPts val="0"/>
              </a:spcBef>
              <a:spcAft>
                <a:spcPts val="0"/>
              </a:spcAft>
              <a:buNone/>
            </a:pPr>
            <a:r>
              <a:rPr lang="en"/>
              <a:t>baseline ARIMA(1, 1, 1)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a:t>
            </a:r>
            <a:endParaRPr/>
          </a:p>
        </p:txBody>
      </p:sp>
      <p:sp>
        <p:nvSpPr>
          <p:cNvPr id="216" name="Google Shape;216;p34"/>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Modeling process:</a:t>
            </a:r>
            <a:endParaRPr b="1"/>
          </a:p>
          <a:p>
            <a:pPr indent="-317500" lvl="0" marL="457200" rtl="0" algn="l">
              <a:spcBef>
                <a:spcPts val="1200"/>
              </a:spcBef>
              <a:spcAft>
                <a:spcPts val="0"/>
              </a:spcAft>
              <a:buSzPts val="1400"/>
              <a:buAutoNum type="arabicPeriod"/>
            </a:pPr>
            <a:r>
              <a:rPr lang="en"/>
              <a:t>Model</a:t>
            </a:r>
            <a:r>
              <a:rPr lang="en"/>
              <a:t> formulation</a:t>
            </a:r>
            <a:endParaRPr/>
          </a:p>
          <a:p>
            <a:pPr indent="-317500" lvl="0" marL="457200" rtl="0" algn="l">
              <a:spcBef>
                <a:spcPts val="0"/>
              </a:spcBef>
              <a:spcAft>
                <a:spcPts val="0"/>
              </a:spcAft>
              <a:buSzPts val="1400"/>
              <a:buAutoNum type="arabicPeriod"/>
            </a:pPr>
            <a:r>
              <a:rPr lang="en"/>
              <a:t>Model estimation</a:t>
            </a:r>
            <a:endParaRPr/>
          </a:p>
          <a:p>
            <a:pPr indent="-317500" lvl="0" marL="457200" rtl="0" algn="l">
              <a:spcBef>
                <a:spcPts val="0"/>
              </a:spcBef>
              <a:spcAft>
                <a:spcPts val="0"/>
              </a:spcAft>
              <a:buSzPts val="1400"/>
              <a:buAutoNum type="arabicPeriod"/>
            </a:pPr>
            <a:r>
              <a:rPr lang="en"/>
              <a:t>Model diagnostics</a:t>
            </a:r>
            <a:endParaRPr/>
          </a:p>
          <a:p>
            <a:pPr indent="-317500" lvl="0" marL="457200" rtl="0" algn="l">
              <a:spcBef>
                <a:spcPts val="0"/>
              </a:spcBef>
              <a:spcAft>
                <a:spcPts val="0"/>
              </a:spcAft>
              <a:buSzPts val="1400"/>
              <a:buAutoNum type="arabicPeriod"/>
            </a:pPr>
            <a:r>
              <a:rPr lang="en"/>
              <a:t>Model selection</a:t>
            </a:r>
            <a:endParaRPr/>
          </a:p>
          <a:p>
            <a:pPr indent="0" lvl="0" marL="0" rtl="0" algn="l">
              <a:spcBef>
                <a:spcPts val="1200"/>
              </a:spcBef>
              <a:spcAft>
                <a:spcPts val="1200"/>
              </a:spcAft>
              <a:buNone/>
            </a:pPr>
            <a:r>
              <a:rPr lang="en"/>
              <a:t>We will also compare </a:t>
            </a:r>
            <a:r>
              <a:rPr lang="en"/>
              <a:t>their forecasts to the actual data released for 2016 through 2019.</a:t>
            </a:r>
            <a:endParaRPr/>
          </a:p>
        </p:txBody>
      </p:sp>
      <p:sp>
        <p:nvSpPr>
          <p:cNvPr id="217" name="Google Shape;217;p34"/>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Models:</a:t>
            </a:r>
            <a:endParaRPr b="1"/>
          </a:p>
          <a:p>
            <a:pPr indent="-317500" lvl="0" marL="457200" rtl="0" algn="l">
              <a:spcBef>
                <a:spcPts val="1200"/>
              </a:spcBef>
              <a:spcAft>
                <a:spcPts val="0"/>
              </a:spcAft>
              <a:buSzPts val="1400"/>
              <a:buAutoNum type="arabicPeriod"/>
            </a:pPr>
            <a:r>
              <a:rPr lang="en"/>
              <a:t>ARIMA(1, 1, 1) [baseline]</a:t>
            </a:r>
            <a:endParaRPr/>
          </a:p>
          <a:p>
            <a:pPr indent="-317500" lvl="0" marL="457200" rtl="0" algn="l">
              <a:spcBef>
                <a:spcPts val="0"/>
              </a:spcBef>
              <a:spcAft>
                <a:spcPts val="0"/>
              </a:spcAft>
              <a:buSzPts val="1400"/>
              <a:buAutoNum type="arabicPeriod"/>
            </a:pPr>
            <a:r>
              <a:rPr lang="en"/>
              <a:t>ARIMA(1, 1, 0) [Li et al. (2021)]</a:t>
            </a:r>
            <a:endParaRPr/>
          </a:p>
          <a:p>
            <a:pPr indent="-317500" lvl="0" marL="457200" rtl="0" algn="l">
              <a:spcBef>
                <a:spcPts val="0"/>
              </a:spcBef>
              <a:spcAft>
                <a:spcPts val="0"/>
              </a:spcAft>
              <a:buSzPts val="1400"/>
              <a:buAutoNum type="arabicPeriod"/>
            </a:pPr>
            <a:r>
              <a:rPr lang="en"/>
              <a:t>ARIMA(1, 1, 1) + GARCH(1, 0)</a:t>
            </a:r>
            <a:endParaRPr/>
          </a:p>
          <a:p>
            <a:pPr indent="-317500" lvl="0" marL="457200" rtl="0" algn="l">
              <a:spcBef>
                <a:spcPts val="0"/>
              </a:spcBef>
              <a:spcAft>
                <a:spcPts val="0"/>
              </a:spcAft>
              <a:buSzPts val="1400"/>
              <a:buAutoNum type="arabicPeriod"/>
            </a:pPr>
            <a:r>
              <a:rPr lang="en"/>
              <a:t>ARIMA(1, 1, 1) x (1, 0, 1)</a:t>
            </a:r>
            <a:r>
              <a:rPr baseline="-25000" lang="en"/>
              <a:t>12</a:t>
            </a:r>
            <a:endParaRPr/>
          </a:p>
          <a:p>
            <a:pPr indent="-317500" lvl="0" marL="457200" rtl="0" algn="l">
              <a:spcBef>
                <a:spcPts val="0"/>
              </a:spcBef>
              <a:spcAft>
                <a:spcPts val="0"/>
              </a:spcAft>
              <a:buSzPts val="1400"/>
              <a:buAutoNum type="arabicPeriod"/>
            </a:pPr>
            <a:r>
              <a:rPr lang="en"/>
              <a:t>ARIMA(1, 1, 1) x (0, 1, 1)</a:t>
            </a:r>
            <a:r>
              <a:rPr baseline="-25000" lang="en"/>
              <a:t>12</a:t>
            </a:r>
            <a:endParaRPr/>
          </a:p>
          <a:p>
            <a:pPr indent="-317500" lvl="0" marL="457200" rtl="0" algn="l">
              <a:spcBef>
                <a:spcPts val="0"/>
              </a:spcBef>
              <a:spcAft>
                <a:spcPts val="0"/>
              </a:spcAft>
              <a:buSzPts val="1400"/>
              <a:buAutoNum type="arabicPeriod"/>
            </a:pPr>
            <a:r>
              <a:rPr lang="en"/>
              <a:t>Prophet </a:t>
            </a:r>
            <a:r>
              <a:rPr i="1" lang="en"/>
              <a:t>(examined later)</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models suggested in prior literature</a:t>
            </a:r>
            <a:endParaRPr/>
          </a:p>
        </p:txBody>
      </p:sp>
      <p:sp>
        <p:nvSpPr>
          <p:cNvPr id="223" name="Google Shape;223;p35"/>
          <p:cNvSpPr txBox="1"/>
          <p:nvPr>
            <p:ph idx="1" type="body"/>
          </p:nvPr>
        </p:nvSpPr>
        <p:spPr>
          <a:xfrm>
            <a:off x="311700" y="1417800"/>
            <a:ext cx="5727300" cy="3150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100"/>
              <a:t>Li, et al. (2021) </a:t>
            </a:r>
            <a:r>
              <a:rPr lang="en" sz="2100"/>
              <a:t>suggested</a:t>
            </a:r>
            <a:r>
              <a:rPr lang="en" sz="2100"/>
              <a:t> an ARIMA(1, 1, 0) model to describe the incidence of foodborne illnesses over time.</a:t>
            </a:r>
            <a:endParaRPr sz="2100"/>
          </a:p>
          <a:p>
            <a:pPr indent="-331946" lvl="0" marL="457200" rtl="0" algn="l">
              <a:spcBef>
                <a:spcPts val="1200"/>
              </a:spcBef>
              <a:spcAft>
                <a:spcPts val="0"/>
              </a:spcAft>
              <a:buSzPct val="100000"/>
              <a:buChar char="-"/>
            </a:pPr>
            <a:r>
              <a:rPr lang="en" sz="2100"/>
              <a:t>Performance and prediction compared to ARIMA(1, 1, 1) model we had previously found to fit our data</a:t>
            </a:r>
            <a:endParaRPr sz="2100"/>
          </a:p>
          <a:p>
            <a:pPr indent="-283464" lvl="0" marL="283464" rtl="0" algn="l">
              <a:spcBef>
                <a:spcPts val="1200"/>
              </a:spcBef>
              <a:spcAft>
                <a:spcPts val="0"/>
              </a:spcAft>
              <a:buNone/>
            </a:pPr>
            <a:r>
              <a:t/>
            </a:r>
            <a:endParaRPr sz="1400"/>
          </a:p>
          <a:p>
            <a:pPr indent="-283464" lvl="0" marL="283464" rtl="0" algn="l">
              <a:spcBef>
                <a:spcPts val="1200"/>
              </a:spcBef>
              <a:spcAft>
                <a:spcPts val="0"/>
              </a:spcAft>
              <a:buNone/>
            </a:pPr>
            <a:r>
              <a:t/>
            </a:r>
            <a:endParaRPr sz="1400"/>
          </a:p>
          <a:p>
            <a:pPr indent="-283464" lvl="0" marL="283464" rtl="0" algn="l">
              <a:spcBef>
                <a:spcPts val="1200"/>
              </a:spcBef>
              <a:spcAft>
                <a:spcPts val="0"/>
              </a:spcAft>
              <a:buNone/>
            </a:pPr>
            <a:r>
              <a:t/>
            </a:r>
            <a:endParaRPr sz="1400"/>
          </a:p>
          <a:p>
            <a:pPr indent="-283464" lvl="0" marL="283464" rtl="0" algn="l">
              <a:spcBef>
                <a:spcPts val="1200"/>
              </a:spcBef>
              <a:spcAft>
                <a:spcPts val="0"/>
              </a:spcAft>
              <a:buNone/>
            </a:pPr>
            <a:r>
              <a:t/>
            </a:r>
            <a:endParaRPr sz="1400"/>
          </a:p>
          <a:p>
            <a:pPr indent="-283464" lvl="0" marL="283464" rtl="0" algn="l">
              <a:spcBef>
                <a:spcPts val="1200"/>
              </a:spcBef>
              <a:spcAft>
                <a:spcPts val="1200"/>
              </a:spcAft>
              <a:buNone/>
            </a:pPr>
            <a:r>
              <a:rPr lang="en" sz="1400"/>
              <a:t>Li, S., Peng, Z., Zhou, Y., &amp; Zhang, J. (2021). Time series analysis of foodborne diseases during 2012-2018 in Shenzhen, China. </a:t>
            </a:r>
            <a:r>
              <a:rPr i="1" lang="en" sz="1400"/>
              <a:t>Journal</a:t>
            </a:r>
            <a:r>
              <a:rPr i="1" lang="en" sz="1400"/>
              <a:t> of Consumer Protection and Food Safety, 17</a:t>
            </a:r>
            <a:r>
              <a:rPr lang="en" sz="1400"/>
              <a:t>(2), 83-91. </a:t>
            </a:r>
            <a:endParaRPr sz="1400"/>
          </a:p>
        </p:txBody>
      </p:sp>
      <p:pic>
        <p:nvPicPr>
          <p:cNvPr id="224" name="Google Shape;224;p35"/>
          <p:cNvPicPr preferRelativeResize="0"/>
          <p:nvPr/>
        </p:nvPicPr>
        <p:blipFill>
          <a:blip r:embed="rId3">
            <a:alphaModFix/>
          </a:blip>
          <a:stretch>
            <a:fillRect/>
          </a:stretch>
        </p:blipFill>
        <p:spPr>
          <a:xfrm>
            <a:off x="6218549" y="984575"/>
            <a:ext cx="2613750" cy="3486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ARIMA(1, 1, 0) [Li et al., 2021]</a:t>
            </a:r>
            <a:endParaRPr/>
          </a:p>
        </p:txBody>
      </p:sp>
      <p:sp>
        <p:nvSpPr>
          <p:cNvPr id="230" name="Google Shape;230;p36"/>
          <p:cNvSpPr txBox="1"/>
          <p:nvPr>
            <p:ph idx="1" type="body"/>
          </p:nvPr>
        </p:nvSpPr>
        <p:spPr>
          <a:xfrm>
            <a:off x="5387725" y="1417800"/>
            <a:ext cx="3444600" cy="31509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SzPts val="2100"/>
              <a:buChar char="-"/>
            </a:pPr>
            <a:r>
              <a:rPr lang="en" sz="2100"/>
              <a:t>Diagnostics show residuals are not white noise, still have some autocorrelation</a:t>
            </a:r>
            <a:endParaRPr sz="2100"/>
          </a:p>
          <a:p>
            <a:pPr indent="-361950" lvl="0" marL="457200" rtl="0" algn="l">
              <a:spcBef>
                <a:spcPts val="0"/>
              </a:spcBef>
              <a:spcAft>
                <a:spcPts val="0"/>
              </a:spcAft>
              <a:buSzPts val="2100"/>
              <a:buChar char="-"/>
            </a:pPr>
            <a:r>
              <a:rPr lang="en" sz="2100"/>
              <a:t>Estimated coefficients:</a:t>
            </a:r>
            <a:br>
              <a:rPr lang="en" sz="2100"/>
            </a:br>
            <a:r>
              <a:rPr lang="en" sz="2100"/>
              <a:t>∅</a:t>
            </a:r>
            <a:r>
              <a:rPr baseline="-25000" lang="en" sz="2100"/>
              <a:t>1</a:t>
            </a:r>
            <a:r>
              <a:rPr lang="en" sz="2100"/>
              <a:t> = -0.41 (0.06)</a:t>
            </a:r>
            <a:br>
              <a:rPr lang="en" sz="2100"/>
            </a:br>
            <a:r>
              <a:rPr lang="en" sz="2100"/>
              <a:t>σ</a:t>
            </a:r>
            <a:r>
              <a:rPr baseline="30000" lang="en" sz="2100"/>
              <a:t>2</a:t>
            </a:r>
            <a:r>
              <a:rPr lang="en" sz="2100"/>
              <a:t> = 0.16, df = 214</a:t>
            </a:r>
            <a:endParaRPr sz="2100"/>
          </a:p>
          <a:p>
            <a:pPr indent="-361950" lvl="0" marL="457200" rtl="0" algn="l">
              <a:spcBef>
                <a:spcPts val="0"/>
              </a:spcBef>
              <a:spcAft>
                <a:spcPts val="0"/>
              </a:spcAft>
              <a:buSzPts val="2100"/>
              <a:buChar char="-"/>
            </a:pPr>
            <a:r>
              <a:rPr lang="en" sz="2100"/>
              <a:t>AIC = 1.02</a:t>
            </a:r>
            <a:br>
              <a:rPr lang="en" sz="2100"/>
            </a:br>
            <a:r>
              <a:rPr lang="en" sz="2100"/>
              <a:t>BIC = 1.05</a:t>
            </a:r>
            <a:endParaRPr sz="1400"/>
          </a:p>
        </p:txBody>
      </p:sp>
      <p:pic>
        <p:nvPicPr>
          <p:cNvPr id="231" name="Google Shape;231;p36"/>
          <p:cNvPicPr preferRelativeResize="0"/>
          <p:nvPr/>
        </p:nvPicPr>
        <p:blipFill>
          <a:blip r:embed="rId3">
            <a:alphaModFix/>
          </a:blip>
          <a:stretch>
            <a:fillRect/>
          </a:stretch>
        </p:blipFill>
        <p:spPr>
          <a:xfrm>
            <a:off x="384325" y="1205775"/>
            <a:ext cx="4782750" cy="3630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ARIMA(1,1,1) + GARCH(1,0)</a:t>
            </a:r>
            <a:endParaRPr/>
          </a:p>
        </p:txBody>
      </p:sp>
      <p:sp>
        <p:nvSpPr>
          <p:cNvPr id="237" name="Google Shape;237;p37"/>
          <p:cNvSpPr txBox="1"/>
          <p:nvPr>
            <p:ph idx="1" type="body"/>
          </p:nvPr>
        </p:nvSpPr>
        <p:spPr>
          <a:xfrm>
            <a:off x="311700" y="1417800"/>
            <a:ext cx="3762300" cy="342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small dependence left in ARIMA(1,1,1) squared residuals </a:t>
            </a:r>
            <a:endParaRPr/>
          </a:p>
          <a:p>
            <a:pPr indent="-317500" lvl="1" marL="914400" rtl="0" algn="l">
              <a:spcBef>
                <a:spcPts val="0"/>
              </a:spcBef>
              <a:spcAft>
                <a:spcPts val="0"/>
              </a:spcAft>
              <a:buSzPts val="1400"/>
              <a:buChar char="-"/>
            </a:pPr>
            <a:r>
              <a:rPr lang="en"/>
              <a:t>Average of residuals = </a:t>
            </a:r>
            <a:r>
              <a:rPr lang="en"/>
              <a:t>0.012</a:t>
            </a:r>
            <a:endParaRPr/>
          </a:p>
          <a:p>
            <a:pPr indent="-342900" lvl="0" marL="457200" rtl="0" algn="l">
              <a:spcBef>
                <a:spcPts val="0"/>
              </a:spcBef>
              <a:spcAft>
                <a:spcPts val="0"/>
              </a:spcAft>
              <a:buSzPts val="1800"/>
              <a:buChar char="-"/>
            </a:pPr>
            <a:r>
              <a:rPr lang="en"/>
              <a:t>ARIMA(1,1,1) + GARCH(1,0) on transformed data does not have significant alpha term</a:t>
            </a:r>
            <a:endParaRPr/>
          </a:p>
          <a:p>
            <a:pPr indent="-342900" lvl="0" marL="457200" rtl="0" algn="l">
              <a:spcBef>
                <a:spcPts val="0"/>
              </a:spcBef>
              <a:spcAft>
                <a:spcPts val="0"/>
              </a:spcAft>
              <a:buSzPts val="1800"/>
              <a:buChar char="-"/>
            </a:pPr>
            <a:r>
              <a:rPr lang="en"/>
              <a:t>GARCH(1,0) not needed</a:t>
            </a:r>
            <a:endParaRPr/>
          </a:p>
        </p:txBody>
      </p:sp>
      <p:pic>
        <p:nvPicPr>
          <p:cNvPr id="238" name="Google Shape;238;p37"/>
          <p:cNvPicPr preferRelativeResize="0"/>
          <p:nvPr/>
        </p:nvPicPr>
        <p:blipFill>
          <a:blip r:embed="rId3">
            <a:alphaModFix/>
          </a:blip>
          <a:stretch>
            <a:fillRect/>
          </a:stretch>
        </p:blipFill>
        <p:spPr>
          <a:xfrm>
            <a:off x="4937937" y="3545925"/>
            <a:ext cx="3099775" cy="1170850"/>
          </a:xfrm>
          <a:prstGeom prst="rect">
            <a:avLst/>
          </a:prstGeom>
          <a:noFill/>
          <a:ln>
            <a:noFill/>
          </a:ln>
          <a:effectLst>
            <a:outerShdw blurRad="57150" rotWithShape="0" algn="bl" dir="5400000" dist="19050">
              <a:srgbClr val="000000">
                <a:alpha val="50000"/>
              </a:srgbClr>
            </a:outerShdw>
          </a:effectLst>
        </p:spPr>
      </p:pic>
      <p:pic>
        <p:nvPicPr>
          <p:cNvPr id="239" name="Google Shape;239;p37"/>
          <p:cNvPicPr preferRelativeResize="0"/>
          <p:nvPr/>
        </p:nvPicPr>
        <p:blipFill>
          <a:blip r:embed="rId4">
            <a:alphaModFix/>
          </a:blip>
          <a:stretch>
            <a:fillRect/>
          </a:stretch>
        </p:blipFill>
        <p:spPr>
          <a:xfrm>
            <a:off x="4723696" y="1145750"/>
            <a:ext cx="3685553" cy="2155337"/>
          </a:xfrm>
          <a:prstGeom prst="rect">
            <a:avLst/>
          </a:prstGeom>
          <a:noFill/>
          <a:ln>
            <a:noFill/>
          </a:ln>
          <a:effectLst>
            <a:outerShdw blurRad="57150" rotWithShape="0" algn="bl" dir="5400000" dist="19050">
              <a:srgbClr val="000000">
                <a:alpha val="50000"/>
              </a:srgbClr>
            </a:outerShdw>
          </a:effectLst>
        </p:spPr>
      </p:pic>
      <p:sp>
        <p:nvSpPr>
          <p:cNvPr id="240" name="Google Shape;240;p37"/>
          <p:cNvSpPr/>
          <p:nvPr/>
        </p:nvSpPr>
        <p:spPr>
          <a:xfrm>
            <a:off x="6119900" y="1196625"/>
            <a:ext cx="976500" cy="118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Seasonality</a:t>
            </a:r>
            <a:endParaRPr/>
          </a:p>
        </p:txBody>
      </p:sp>
      <p:sp>
        <p:nvSpPr>
          <p:cNvPr id="246" name="Google Shape;246;p38"/>
          <p:cNvSpPr txBox="1"/>
          <p:nvPr>
            <p:ph idx="1" type="body"/>
          </p:nvPr>
        </p:nvSpPr>
        <p:spPr>
          <a:xfrm>
            <a:off x="212100" y="1197600"/>
            <a:ext cx="4066200" cy="3269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There appears to be a seasonal component</a:t>
            </a:r>
            <a:endParaRPr/>
          </a:p>
          <a:p>
            <a:pPr indent="-317500" lvl="1" marL="914400" rtl="0" algn="l">
              <a:spcBef>
                <a:spcPts val="0"/>
              </a:spcBef>
              <a:spcAft>
                <a:spcPts val="0"/>
              </a:spcAft>
              <a:buSzPts val="1400"/>
              <a:buChar char="-"/>
            </a:pPr>
            <a:r>
              <a:rPr lang="en"/>
              <a:t>ACF cuts off at lag 12, PACF tails off </a:t>
            </a:r>
            <a:endParaRPr/>
          </a:p>
          <a:p>
            <a:pPr indent="-317500" lvl="1" marL="914400" rtl="0" algn="l">
              <a:spcBef>
                <a:spcPts val="0"/>
              </a:spcBef>
              <a:spcAft>
                <a:spcPts val="0"/>
              </a:spcAft>
              <a:buSzPts val="1400"/>
              <a:buChar char="-"/>
            </a:pPr>
            <a:r>
              <a:rPr lang="en"/>
              <a:t>Try adding SMA1 term</a:t>
            </a:r>
            <a:endParaRPr/>
          </a:p>
          <a:p>
            <a:pPr indent="-342900" lvl="0" marL="457200" rtl="0" algn="l">
              <a:spcBef>
                <a:spcPts val="0"/>
              </a:spcBef>
              <a:spcAft>
                <a:spcPts val="0"/>
              </a:spcAft>
              <a:buSzPts val="1800"/>
              <a:buChar char="-"/>
            </a:pPr>
            <a:r>
              <a:rPr lang="en"/>
              <a:t>ARIMA(1,1,1)x(0,1,1)</a:t>
            </a:r>
            <a:r>
              <a:rPr baseline="-25000" lang="en"/>
              <a:t>12</a:t>
            </a:r>
            <a:r>
              <a:rPr lang="en"/>
              <a:t> is possible</a:t>
            </a:r>
            <a:endParaRPr/>
          </a:p>
          <a:p>
            <a:pPr indent="-317500" lvl="1" marL="914400" rtl="0" algn="l">
              <a:spcBef>
                <a:spcPts val="0"/>
              </a:spcBef>
              <a:spcAft>
                <a:spcPts val="0"/>
              </a:spcAft>
              <a:buSzPts val="1400"/>
              <a:buChar char="-"/>
            </a:pPr>
            <a:r>
              <a:rPr lang="en"/>
              <a:t>However, AR1 is not significant</a:t>
            </a:r>
            <a:endParaRPr/>
          </a:p>
          <a:p>
            <a:pPr indent="-342900" lvl="0" marL="457200" rtl="0" algn="l">
              <a:spcBef>
                <a:spcPts val="0"/>
              </a:spcBef>
              <a:spcAft>
                <a:spcPts val="0"/>
              </a:spcAft>
              <a:buSzPts val="1800"/>
              <a:buChar char="-"/>
            </a:pPr>
            <a:r>
              <a:rPr lang="en"/>
              <a:t>ARIMA(0,1,1)x(0,1,1) did not have white noise residuals</a:t>
            </a:r>
            <a:endParaRPr/>
          </a:p>
          <a:p>
            <a:pPr indent="-342900" lvl="0" marL="457200" rtl="0" algn="l">
              <a:spcBef>
                <a:spcPts val="0"/>
              </a:spcBef>
              <a:spcAft>
                <a:spcPts val="0"/>
              </a:spcAft>
              <a:buSzPts val="1800"/>
              <a:buChar char="-"/>
            </a:pPr>
            <a:r>
              <a:rPr lang="en"/>
              <a:t>A</a:t>
            </a:r>
            <a:r>
              <a:rPr lang="en"/>
              <a:t>RIMA(1,1,1)x(1,1,1)</a:t>
            </a:r>
            <a:r>
              <a:rPr baseline="-25000" lang="en"/>
              <a:t>12</a:t>
            </a:r>
            <a:r>
              <a:rPr lang="en"/>
              <a:t> </a:t>
            </a:r>
            <a:endParaRPr/>
          </a:p>
          <a:p>
            <a:pPr indent="-317500" lvl="1" marL="914400" rtl="0" algn="l">
              <a:spcBef>
                <a:spcPts val="0"/>
              </a:spcBef>
              <a:spcAft>
                <a:spcPts val="0"/>
              </a:spcAft>
              <a:buSzPts val="1400"/>
              <a:buChar char="-"/>
            </a:pPr>
            <a:r>
              <a:rPr lang="en"/>
              <a:t>AR1 and SAR1 terms not significant</a:t>
            </a:r>
            <a:endParaRPr/>
          </a:p>
          <a:p>
            <a:pPr indent="0" lvl="0" marL="0" rtl="0" algn="l">
              <a:spcBef>
                <a:spcPts val="1200"/>
              </a:spcBef>
              <a:spcAft>
                <a:spcPts val="1200"/>
              </a:spcAft>
              <a:buNone/>
            </a:pPr>
            <a:r>
              <a:t/>
            </a:r>
            <a:endParaRPr/>
          </a:p>
        </p:txBody>
      </p:sp>
      <p:pic>
        <p:nvPicPr>
          <p:cNvPr id="247" name="Google Shape;247;p38"/>
          <p:cNvPicPr preferRelativeResize="0"/>
          <p:nvPr/>
        </p:nvPicPr>
        <p:blipFill>
          <a:blip r:embed="rId3">
            <a:alphaModFix/>
          </a:blip>
          <a:stretch>
            <a:fillRect/>
          </a:stretch>
        </p:blipFill>
        <p:spPr>
          <a:xfrm>
            <a:off x="4746375" y="482825"/>
            <a:ext cx="4066200" cy="2377960"/>
          </a:xfrm>
          <a:prstGeom prst="rect">
            <a:avLst/>
          </a:prstGeom>
          <a:noFill/>
          <a:ln>
            <a:noFill/>
          </a:ln>
          <a:effectLst>
            <a:outerShdw blurRad="57150" rotWithShape="0" algn="bl" dir="5400000" dist="19050">
              <a:srgbClr val="000000">
                <a:alpha val="50000"/>
              </a:srgbClr>
            </a:outerShdw>
          </a:effectLst>
        </p:spPr>
      </p:pic>
      <p:pic>
        <p:nvPicPr>
          <p:cNvPr id="248" name="Google Shape;248;p38"/>
          <p:cNvPicPr preferRelativeResize="0"/>
          <p:nvPr/>
        </p:nvPicPr>
        <p:blipFill>
          <a:blip r:embed="rId4">
            <a:alphaModFix/>
          </a:blip>
          <a:stretch>
            <a:fillRect/>
          </a:stretch>
        </p:blipFill>
        <p:spPr>
          <a:xfrm>
            <a:off x="585750" y="4084300"/>
            <a:ext cx="2815550" cy="841025"/>
          </a:xfrm>
          <a:prstGeom prst="rect">
            <a:avLst/>
          </a:prstGeom>
          <a:noFill/>
          <a:ln>
            <a:noFill/>
          </a:ln>
          <a:effectLst>
            <a:outerShdw blurRad="57150" rotWithShape="0" algn="bl" dir="5400000" dist="19050">
              <a:srgbClr val="000000">
                <a:alpha val="50000"/>
              </a:srgbClr>
            </a:outerShdw>
          </a:effectLst>
        </p:spPr>
      </p:pic>
      <p:pic>
        <p:nvPicPr>
          <p:cNvPr id="249" name="Google Shape;249;p38"/>
          <p:cNvPicPr preferRelativeResize="0"/>
          <p:nvPr/>
        </p:nvPicPr>
        <p:blipFill>
          <a:blip r:embed="rId5">
            <a:alphaModFix/>
          </a:blip>
          <a:stretch>
            <a:fillRect/>
          </a:stretch>
        </p:blipFill>
        <p:spPr>
          <a:xfrm>
            <a:off x="3712050" y="4050000"/>
            <a:ext cx="2682223" cy="909625"/>
          </a:xfrm>
          <a:prstGeom prst="rect">
            <a:avLst/>
          </a:prstGeom>
          <a:noFill/>
          <a:ln>
            <a:noFill/>
          </a:ln>
          <a:effectLst>
            <a:outerShdw blurRad="57150" rotWithShape="0" algn="bl" dir="5400000" dist="19050">
              <a:srgbClr val="000000">
                <a:alpha val="50000"/>
              </a:srgbClr>
            </a:outerShdw>
          </a:effectLst>
        </p:spPr>
      </p:pic>
      <p:sp>
        <p:nvSpPr>
          <p:cNvPr id="250" name="Google Shape;250;p38"/>
          <p:cNvSpPr/>
          <p:nvPr/>
        </p:nvSpPr>
        <p:spPr>
          <a:xfrm>
            <a:off x="5771300" y="535125"/>
            <a:ext cx="2162100" cy="14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8"/>
          <p:cNvPicPr preferRelativeResize="0"/>
          <p:nvPr/>
        </p:nvPicPr>
        <p:blipFill>
          <a:blip r:embed="rId6">
            <a:alphaModFix/>
          </a:blip>
          <a:stretch>
            <a:fillRect/>
          </a:stretch>
        </p:blipFill>
        <p:spPr>
          <a:xfrm>
            <a:off x="4746386" y="2979825"/>
            <a:ext cx="3967640" cy="841025"/>
          </a:xfrm>
          <a:prstGeom prst="rect">
            <a:avLst/>
          </a:prstGeom>
          <a:noFill/>
          <a:ln>
            <a:noFill/>
          </a:ln>
          <a:effectLst>
            <a:outerShdw blurRad="57150" rotWithShape="0" algn="bl" dir="5400000" dist="19050">
              <a:srgbClr val="000000">
                <a:alpha val="50000"/>
              </a:srgbClr>
            </a:outerShdw>
          </a:effectLst>
        </p:spPr>
      </p:pic>
      <p:sp>
        <p:nvSpPr>
          <p:cNvPr id="252" name="Google Shape;252;p38"/>
          <p:cNvSpPr/>
          <p:nvPr/>
        </p:nvSpPr>
        <p:spPr>
          <a:xfrm>
            <a:off x="3900875" y="3098675"/>
            <a:ext cx="671100" cy="251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55"/>
              <a:t>Selecting seasonal component</a:t>
            </a:r>
            <a:endParaRPr sz="2855"/>
          </a:p>
        </p:txBody>
      </p:sp>
      <p:sp>
        <p:nvSpPr>
          <p:cNvPr id="258" name="Google Shape;258;p39"/>
          <p:cNvSpPr txBox="1"/>
          <p:nvPr>
            <p:ph idx="1" type="body"/>
          </p:nvPr>
        </p:nvSpPr>
        <p:spPr>
          <a:xfrm>
            <a:off x="311700" y="1274075"/>
            <a:ext cx="3463200" cy="26583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ARIMA(1,1,1)x(1,0,1)</a:t>
            </a:r>
            <a:r>
              <a:rPr baseline="-25000" lang="en"/>
              <a:t>12</a:t>
            </a:r>
            <a:r>
              <a:rPr lang="en"/>
              <a:t> has significant estimates </a:t>
            </a:r>
            <a:endParaRPr/>
          </a:p>
          <a:p>
            <a:pPr indent="-317182" lvl="0" marL="457200" rtl="0" algn="l">
              <a:spcBef>
                <a:spcPts val="0"/>
              </a:spcBef>
              <a:spcAft>
                <a:spcPts val="0"/>
              </a:spcAft>
              <a:buSzPct val="100000"/>
              <a:buChar char="-"/>
            </a:pPr>
            <a:r>
              <a:rPr lang="en"/>
              <a:t>Slightly smaller AIC compared to ARIMA(1,1,1)</a:t>
            </a:r>
            <a:endParaRPr/>
          </a:p>
          <a:p>
            <a:pPr indent="-317182" lvl="0" marL="457200" rtl="0" algn="l">
              <a:spcBef>
                <a:spcPts val="0"/>
              </a:spcBef>
              <a:spcAft>
                <a:spcPts val="0"/>
              </a:spcAft>
              <a:buSzPct val="100000"/>
              <a:buChar char="-"/>
            </a:pPr>
            <a:r>
              <a:rPr lang="en"/>
              <a:t>Residuals appear to be white noise</a:t>
            </a:r>
            <a:endParaRPr/>
          </a:p>
          <a:p>
            <a:pPr indent="-317182" lvl="0" marL="457200" rtl="0" algn="l">
              <a:spcBef>
                <a:spcPts val="0"/>
              </a:spcBef>
              <a:spcAft>
                <a:spcPts val="0"/>
              </a:spcAft>
              <a:buSzPct val="100000"/>
              <a:buChar char="-"/>
            </a:pPr>
            <a:r>
              <a:rPr lang="en"/>
              <a:t>AIC = 0.769, BIC = 0.847</a:t>
            </a:r>
            <a:endParaRPr/>
          </a:p>
          <a:p>
            <a:pPr indent="-297497" lvl="1" marL="914400" rtl="0" algn="l">
              <a:spcBef>
                <a:spcPts val="0"/>
              </a:spcBef>
              <a:spcAft>
                <a:spcPts val="0"/>
              </a:spcAft>
              <a:buSzPct val="100000"/>
              <a:buChar char="-"/>
            </a:pPr>
            <a:r>
              <a:rPr lang="en"/>
              <a:t>AIC =0.787 ,  BIC = 0.834 for baseline ARIMA</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9" name="Google Shape;259;p39"/>
          <p:cNvPicPr preferRelativeResize="0"/>
          <p:nvPr/>
        </p:nvPicPr>
        <p:blipFill>
          <a:blip r:embed="rId3">
            <a:alphaModFix/>
          </a:blip>
          <a:stretch>
            <a:fillRect/>
          </a:stretch>
        </p:blipFill>
        <p:spPr>
          <a:xfrm>
            <a:off x="4711825" y="1274075"/>
            <a:ext cx="4171151" cy="3390375"/>
          </a:xfrm>
          <a:prstGeom prst="rect">
            <a:avLst/>
          </a:prstGeom>
          <a:noFill/>
          <a:ln>
            <a:noFill/>
          </a:ln>
          <a:effectLst>
            <a:outerShdw blurRad="57150" rotWithShape="0" algn="bl" dir="5400000" dist="19050">
              <a:srgbClr val="000000">
                <a:alpha val="50000"/>
              </a:srgbClr>
            </a:outerShdw>
          </a:effectLst>
        </p:spPr>
      </p:pic>
      <p:pic>
        <p:nvPicPr>
          <p:cNvPr id="260" name="Google Shape;260;p39"/>
          <p:cNvPicPr preferRelativeResize="0"/>
          <p:nvPr/>
        </p:nvPicPr>
        <p:blipFill>
          <a:blip r:embed="rId4">
            <a:alphaModFix/>
          </a:blip>
          <a:stretch>
            <a:fillRect/>
          </a:stretch>
        </p:blipFill>
        <p:spPr>
          <a:xfrm>
            <a:off x="629198" y="3523198"/>
            <a:ext cx="3705150" cy="1078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ARIMA(1,1,1) </a:t>
            </a:r>
            <a:r>
              <a:rPr lang="en" sz="1755"/>
              <a:t>x</a:t>
            </a:r>
            <a:r>
              <a:rPr lang="en"/>
              <a:t> (1,0,1)</a:t>
            </a:r>
            <a:r>
              <a:rPr lang="en" sz="1755"/>
              <a:t>12</a:t>
            </a:r>
            <a:endParaRPr sz="1755"/>
          </a:p>
          <a:p>
            <a:pPr indent="0" lvl="0" marL="0" rtl="0" algn="l">
              <a:spcBef>
                <a:spcPts val="0"/>
              </a:spcBef>
              <a:spcAft>
                <a:spcPts val="0"/>
              </a:spcAft>
              <a:buNone/>
            </a:pPr>
            <a:r>
              <a:t/>
            </a:r>
            <a:endParaRPr/>
          </a:p>
        </p:txBody>
      </p:sp>
      <p:sp>
        <p:nvSpPr>
          <p:cNvPr id="266" name="Google Shape;266;p40"/>
          <p:cNvSpPr txBox="1"/>
          <p:nvPr>
            <p:ph idx="1" type="body"/>
          </p:nvPr>
        </p:nvSpPr>
        <p:spPr>
          <a:xfrm>
            <a:off x="311700" y="1417800"/>
            <a:ext cx="3998100" cy="228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Less dependence in squared residuals compared to ARIMA(1,1,1)</a:t>
            </a:r>
            <a:endParaRPr/>
          </a:p>
          <a:p>
            <a:pPr indent="-342900" lvl="0" marL="457200" rtl="0" algn="l">
              <a:spcBef>
                <a:spcPts val="0"/>
              </a:spcBef>
              <a:spcAft>
                <a:spcPts val="0"/>
              </a:spcAft>
              <a:buSzPts val="1800"/>
              <a:buChar char="-"/>
            </a:pPr>
            <a:r>
              <a:rPr lang="en"/>
              <a:t>Mean(residuals) = 0.006</a:t>
            </a:r>
            <a:endParaRPr/>
          </a:p>
          <a:p>
            <a:pPr indent="-317500" lvl="1" marL="914400" rtl="0" algn="l">
              <a:spcBef>
                <a:spcPts val="0"/>
              </a:spcBef>
              <a:spcAft>
                <a:spcPts val="0"/>
              </a:spcAft>
              <a:buSzPts val="1400"/>
              <a:buChar char="-"/>
            </a:pPr>
            <a:r>
              <a:rPr lang="en"/>
              <a:t>Closer to zero than  mean of ARIMA(1,1,1) residuals</a:t>
            </a:r>
            <a:endParaRPr/>
          </a:p>
          <a:p>
            <a:pPr indent="-342900" lvl="0" marL="457200" rtl="0" algn="l">
              <a:spcBef>
                <a:spcPts val="0"/>
              </a:spcBef>
              <a:spcAft>
                <a:spcPts val="0"/>
              </a:spcAft>
              <a:buSzPts val="1800"/>
              <a:buChar char="-"/>
            </a:pPr>
            <a:r>
              <a:rPr lang="en"/>
              <a:t>Less biased forecast </a:t>
            </a:r>
            <a:endParaRPr/>
          </a:p>
        </p:txBody>
      </p:sp>
      <p:pic>
        <p:nvPicPr>
          <p:cNvPr id="267" name="Google Shape;267;p40"/>
          <p:cNvPicPr preferRelativeResize="0"/>
          <p:nvPr/>
        </p:nvPicPr>
        <p:blipFill>
          <a:blip r:embed="rId3">
            <a:alphaModFix/>
          </a:blip>
          <a:stretch>
            <a:fillRect/>
          </a:stretch>
        </p:blipFill>
        <p:spPr>
          <a:xfrm>
            <a:off x="4744574" y="1003895"/>
            <a:ext cx="3998101" cy="1701580"/>
          </a:xfrm>
          <a:prstGeom prst="rect">
            <a:avLst/>
          </a:prstGeom>
          <a:noFill/>
          <a:ln>
            <a:noFill/>
          </a:ln>
          <a:effectLst>
            <a:outerShdw blurRad="57150" rotWithShape="0" algn="bl" dir="5400000" dist="19050">
              <a:srgbClr val="000000">
                <a:alpha val="50000"/>
              </a:srgbClr>
            </a:outerShdw>
          </a:effectLst>
        </p:spPr>
      </p:pic>
      <p:pic>
        <p:nvPicPr>
          <p:cNvPr id="268" name="Google Shape;268;p40"/>
          <p:cNvPicPr preferRelativeResize="0"/>
          <p:nvPr/>
        </p:nvPicPr>
        <p:blipFill>
          <a:blip r:embed="rId4">
            <a:alphaModFix/>
          </a:blip>
          <a:stretch>
            <a:fillRect/>
          </a:stretch>
        </p:blipFill>
        <p:spPr>
          <a:xfrm>
            <a:off x="5738585" y="2848500"/>
            <a:ext cx="2926990" cy="851825"/>
          </a:xfrm>
          <a:prstGeom prst="rect">
            <a:avLst/>
          </a:prstGeom>
          <a:noFill/>
          <a:ln>
            <a:noFill/>
          </a:ln>
          <a:effectLst>
            <a:outerShdw blurRad="57150" rotWithShape="0" algn="bl" dir="5400000" dist="19050">
              <a:srgbClr val="000000">
                <a:alpha val="50000"/>
              </a:srgbClr>
            </a:outerShdw>
          </a:effectLst>
        </p:spPr>
      </p:pic>
      <p:pic>
        <p:nvPicPr>
          <p:cNvPr id="269" name="Google Shape;269;p40"/>
          <p:cNvPicPr preferRelativeResize="0"/>
          <p:nvPr/>
        </p:nvPicPr>
        <p:blipFill>
          <a:blip r:embed="rId5">
            <a:alphaModFix/>
          </a:blip>
          <a:stretch>
            <a:fillRect/>
          </a:stretch>
        </p:blipFill>
        <p:spPr>
          <a:xfrm>
            <a:off x="152400" y="3843337"/>
            <a:ext cx="8839200" cy="967433"/>
          </a:xfrm>
          <a:prstGeom prst="rect">
            <a:avLst/>
          </a:prstGeom>
          <a:noFill/>
          <a:ln>
            <a:noFill/>
          </a:ln>
          <a:effectLst>
            <a:outerShdw blurRad="57150" rotWithShape="0" algn="bl" dir="5400000" dist="19050">
              <a:srgbClr val="000000">
                <a:alpha val="50000"/>
              </a:srgbClr>
            </a:outerShdw>
          </a:effectLst>
        </p:spPr>
      </p:pic>
      <p:sp>
        <p:nvSpPr>
          <p:cNvPr id="270" name="Google Shape;270;p40"/>
          <p:cNvSpPr/>
          <p:nvPr/>
        </p:nvSpPr>
        <p:spPr>
          <a:xfrm>
            <a:off x="6411088" y="1064900"/>
            <a:ext cx="976500" cy="118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Models/Forecasts comparison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 of prior findings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Comparisons</a:t>
            </a:r>
            <a:endParaRPr/>
          </a:p>
        </p:txBody>
      </p:sp>
      <p:graphicFrame>
        <p:nvGraphicFramePr>
          <p:cNvPr id="281" name="Google Shape;281;p42"/>
          <p:cNvGraphicFramePr/>
          <p:nvPr/>
        </p:nvGraphicFramePr>
        <p:xfrm>
          <a:off x="1489575" y="1350150"/>
          <a:ext cx="3000000" cy="3000000"/>
        </p:xfrm>
        <a:graphic>
          <a:graphicData uri="http://schemas.openxmlformats.org/drawingml/2006/table">
            <a:tbl>
              <a:tblPr>
                <a:noFill/>
                <a:tableStyleId>{AC5E7EBF-F668-47BB-BF00-C053A573489E}</a:tableStyleId>
              </a:tblPr>
              <a:tblGrid>
                <a:gridCol w="2421100"/>
                <a:gridCol w="1889300"/>
                <a:gridCol w="1854450"/>
              </a:tblGrid>
              <a:tr h="369625">
                <a:tc>
                  <a:txBody>
                    <a:bodyPr/>
                    <a:lstStyle/>
                    <a:p>
                      <a:pPr indent="0" lvl="0" marL="0" rtl="0" algn="ctr">
                        <a:spcBef>
                          <a:spcPts val="0"/>
                        </a:spcBef>
                        <a:spcAft>
                          <a:spcPts val="0"/>
                        </a:spcAft>
                        <a:buNone/>
                      </a:pPr>
                      <a:r>
                        <a:rPr b="1" lang="en">
                          <a:solidFill>
                            <a:schemeClr val="dk1"/>
                          </a:solidFill>
                        </a:rPr>
                        <a:t>Model</a:t>
                      </a:r>
                      <a:endParaRPr b="1">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solidFill>
                            <a:schemeClr val="dk1"/>
                          </a:solidFill>
                        </a:rPr>
                        <a:t>AIC</a:t>
                      </a:r>
                      <a:endParaRPr b="1">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solidFill>
                            <a:schemeClr val="dk1"/>
                          </a:solidFill>
                        </a:rPr>
                        <a:t>BIC</a:t>
                      </a:r>
                      <a:endParaRPr b="1">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5"/>
                    </a:solidFill>
                  </a:tcPr>
                </a:tc>
              </a:tr>
              <a:tr h="395575">
                <a:tc>
                  <a:txBody>
                    <a:bodyPr/>
                    <a:lstStyle/>
                    <a:p>
                      <a:pPr indent="0" lvl="0" marL="0" rtl="0" algn="ctr">
                        <a:spcBef>
                          <a:spcPts val="0"/>
                        </a:spcBef>
                        <a:spcAft>
                          <a:spcPts val="0"/>
                        </a:spcAft>
                        <a:buNone/>
                      </a:pPr>
                      <a:r>
                        <a:rPr lang="en">
                          <a:solidFill>
                            <a:schemeClr val="dk1"/>
                          </a:solidFill>
                        </a:rPr>
                        <a:t>ARIMA(1, 1, 1) </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0.787</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0.834</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r h="374450">
                <a:tc>
                  <a:txBody>
                    <a:bodyPr/>
                    <a:lstStyle/>
                    <a:p>
                      <a:pPr indent="0" lvl="0" marL="0" rtl="0" algn="ctr">
                        <a:spcBef>
                          <a:spcPts val="0"/>
                        </a:spcBef>
                        <a:spcAft>
                          <a:spcPts val="0"/>
                        </a:spcAft>
                        <a:buNone/>
                      </a:pPr>
                      <a:r>
                        <a:rPr lang="en">
                          <a:solidFill>
                            <a:schemeClr val="dk1"/>
                          </a:solidFill>
                        </a:rPr>
                        <a:t>ARIMA(1, 1, 0) </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1.020</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1.051</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r>
              <a:tr h="395600">
                <a:tc>
                  <a:txBody>
                    <a:bodyPr/>
                    <a:lstStyle/>
                    <a:p>
                      <a:pPr indent="0" lvl="0" marL="0" rtl="0" algn="ctr">
                        <a:spcBef>
                          <a:spcPts val="0"/>
                        </a:spcBef>
                        <a:spcAft>
                          <a:spcPts val="0"/>
                        </a:spcAft>
                        <a:buNone/>
                      </a:pPr>
                      <a:r>
                        <a:rPr lang="en">
                          <a:solidFill>
                            <a:schemeClr val="dk1"/>
                          </a:solidFill>
                        </a:rPr>
                        <a:t>ARIMA(1,1,1)x(1,0,1)</a:t>
                      </a:r>
                      <a:r>
                        <a:rPr baseline="-25000" lang="en">
                          <a:solidFill>
                            <a:schemeClr val="dk1"/>
                          </a:solidFill>
                        </a:rPr>
                        <a:t>12</a:t>
                      </a:r>
                      <a:endParaRPr baseline="-25000">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0.769</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0.847</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r h="383225">
                <a:tc>
                  <a:txBody>
                    <a:bodyPr/>
                    <a:lstStyle/>
                    <a:p>
                      <a:pPr indent="0" lvl="0" marL="0" rtl="0" algn="ctr">
                        <a:spcBef>
                          <a:spcPts val="0"/>
                        </a:spcBef>
                        <a:spcAft>
                          <a:spcPts val="0"/>
                        </a:spcAft>
                        <a:buNone/>
                      </a:pPr>
                      <a:r>
                        <a:rPr lang="en">
                          <a:solidFill>
                            <a:schemeClr val="dk1"/>
                          </a:solidFill>
                        </a:rPr>
                        <a:t>ARIMA(1,1,1)x(0,1,1)</a:t>
                      </a:r>
                      <a:r>
                        <a:rPr baseline="-25000" lang="en">
                          <a:solidFill>
                            <a:schemeClr val="dk1"/>
                          </a:solidFill>
                        </a:rPr>
                        <a:t>12</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0.881</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0.946</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r>
              <a:tr h="409650">
                <a:tc>
                  <a:txBody>
                    <a:bodyPr/>
                    <a:lstStyle/>
                    <a:p>
                      <a:pPr indent="0" lvl="0" marL="0" rtl="0" algn="ctr">
                        <a:spcBef>
                          <a:spcPts val="0"/>
                        </a:spcBef>
                        <a:spcAft>
                          <a:spcPts val="0"/>
                        </a:spcAft>
                        <a:buNone/>
                      </a:pPr>
                      <a:r>
                        <a:rPr lang="en">
                          <a:solidFill>
                            <a:schemeClr val="dk1"/>
                          </a:solidFill>
                        </a:rPr>
                        <a:t>ARIMA(1,1,1)-GARCH(1,0)</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0.926</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0.989</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ARIMA(1, 1, 1)</a:t>
            </a:r>
            <a:endParaRPr/>
          </a:p>
        </p:txBody>
      </p:sp>
      <p:sp>
        <p:nvSpPr>
          <p:cNvPr id="287" name="Google Shape;287;p43"/>
          <p:cNvSpPr txBox="1"/>
          <p:nvPr>
            <p:ph idx="1" type="body"/>
          </p:nvPr>
        </p:nvSpPr>
        <p:spPr>
          <a:xfrm>
            <a:off x="5513525" y="1417800"/>
            <a:ext cx="33189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model mean’s forecast </a:t>
            </a:r>
            <a:r>
              <a:rPr lang="en"/>
              <a:t>appears to match mean of data</a:t>
            </a:r>
            <a:endParaRPr/>
          </a:p>
          <a:p>
            <a:pPr indent="-342900" lvl="0" marL="457200" rtl="0" algn="l">
              <a:spcBef>
                <a:spcPts val="0"/>
              </a:spcBef>
              <a:spcAft>
                <a:spcPts val="0"/>
              </a:spcAft>
              <a:buSzPts val="1800"/>
              <a:buChar char="-"/>
            </a:pPr>
            <a:r>
              <a:rPr lang="en"/>
              <a:t>But it doesn’t appear to </a:t>
            </a:r>
            <a:r>
              <a:rPr lang="en"/>
              <a:t>capture seasonal volatility well</a:t>
            </a:r>
            <a:endParaRPr/>
          </a:p>
        </p:txBody>
      </p:sp>
      <p:pic>
        <p:nvPicPr>
          <p:cNvPr id="288" name="Google Shape;288;p43"/>
          <p:cNvPicPr preferRelativeResize="0"/>
          <p:nvPr/>
        </p:nvPicPr>
        <p:blipFill>
          <a:blip r:embed="rId3">
            <a:alphaModFix/>
          </a:blip>
          <a:stretch>
            <a:fillRect/>
          </a:stretch>
        </p:blipFill>
        <p:spPr>
          <a:xfrm>
            <a:off x="89500" y="1327425"/>
            <a:ext cx="5644601" cy="315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ARIMA(1, 1, 0)</a:t>
            </a:r>
            <a:endParaRPr/>
          </a:p>
        </p:txBody>
      </p:sp>
      <p:sp>
        <p:nvSpPr>
          <p:cNvPr id="294" name="Google Shape;294;p44"/>
          <p:cNvSpPr txBox="1"/>
          <p:nvPr>
            <p:ph idx="1" type="body"/>
          </p:nvPr>
        </p:nvSpPr>
        <p:spPr>
          <a:xfrm>
            <a:off x="5707650" y="1417800"/>
            <a:ext cx="33189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Clearly not an ideal forecast due to the high upper CI bound</a:t>
            </a:r>
            <a:endParaRPr/>
          </a:p>
          <a:p>
            <a:pPr indent="-342900" lvl="0" marL="457200" rtl="0" algn="l">
              <a:spcBef>
                <a:spcPts val="0"/>
              </a:spcBef>
              <a:spcAft>
                <a:spcPts val="0"/>
              </a:spcAft>
              <a:buSzPts val="1800"/>
              <a:buChar char="-"/>
            </a:pPr>
            <a:r>
              <a:rPr lang="en"/>
              <a:t>However, the mean forecast </a:t>
            </a:r>
            <a:r>
              <a:rPr lang="en"/>
              <a:t>appears to be accurate</a:t>
            </a:r>
            <a:endParaRPr/>
          </a:p>
        </p:txBody>
      </p:sp>
      <p:pic>
        <p:nvPicPr>
          <p:cNvPr id="295" name="Google Shape;295;p44"/>
          <p:cNvPicPr preferRelativeResize="0"/>
          <p:nvPr/>
        </p:nvPicPr>
        <p:blipFill>
          <a:blip r:embed="rId3">
            <a:alphaModFix/>
          </a:blip>
          <a:stretch>
            <a:fillRect/>
          </a:stretch>
        </p:blipFill>
        <p:spPr>
          <a:xfrm>
            <a:off x="152400" y="1246325"/>
            <a:ext cx="5555251" cy="315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ARIMA(1,1,1)</a:t>
            </a:r>
            <a:r>
              <a:rPr lang="en" sz="2200"/>
              <a:t>x</a:t>
            </a:r>
            <a:r>
              <a:rPr lang="en"/>
              <a:t>(1,0,1)</a:t>
            </a:r>
            <a:r>
              <a:rPr lang="en" sz="2200"/>
              <a:t>12</a:t>
            </a:r>
            <a:endParaRPr sz="2200"/>
          </a:p>
          <a:p>
            <a:pPr indent="0" lvl="0" marL="0" rtl="0" algn="l">
              <a:spcBef>
                <a:spcPts val="0"/>
              </a:spcBef>
              <a:spcAft>
                <a:spcPts val="0"/>
              </a:spcAft>
              <a:buNone/>
            </a:pPr>
            <a:r>
              <a:t/>
            </a:r>
            <a:endParaRPr/>
          </a:p>
        </p:txBody>
      </p:sp>
      <p:sp>
        <p:nvSpPr>
          <p:cNvPr id="301" name="Google Shape;301;p45"/>
          <p:cNvSpPr txBox="1"/>
          <p:nvPr>
            <p:ph idx="1" type="body"/>
          </p:nvPr>
        </p:nvSpPr>
        <p:spPr>
          <a:xfrm>
            <a:off x="6590600" y="1138463"/>
            <a:ext cx="2163000" cy="323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Good performance for forecasting compared to actuals</a:t>
            </a:r>
            <a:endParaRPr/>
          </a:p>
        </p:txBody>
      </p:sp>
      <p:pic>
        <p:nvPicPr>
          <p:cNvPr id="302" name="Google Shape;302;p45"/>
          <p:cNvPicPr preferRelativeResize="0"/>
          <p:nvPr/>
        </p:nvPicPr>
        <p:blipFill>
          <a:blip r:embed="rId3">
            <a:alphaModFix/>
          </a:blip>
          <a:stretch>
            <a:fillRect/>
          </a:stretch>
        </p:blipFill>
        <p:spPr>
          <a:xfrm>
            <a:off x="152400" y="1246325"/>
            <a:ext cx="6285799" cy="332122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234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a:t>
            </a:r>
            <a:r>
              <a:rPr lang="en"/>
              <a:t>ARIMA(1,1,1)</a:t>
            </a:r>
            <a:r>
              <a:rPr lang="en" sz="2200"/>
              <a:t>x</a:t>
            </a:r>
            <a:r>
              <a:rPr lang="en"/>
              <a:t>(0,1,1)</a:t>
            </a:r>
            <a:r>
              <a:rPr lang="en" sz="2088"/>
              <a:t>12</a:t>
            </a:r>
            <a:endParaRPr sz="2088"/>
          </a:p>
          <a:p>
            <a:pPr indent="0" lvl="0" marL="0" rtl="0" algn="l">
              <a:spcBef>
                <a:spcPts val="0"/>
              </a:spcBef>
              <a:spcAft>
                <a:spcPts val="0"/>
              </a:spcAft>
              <a:buNone/>
            </a:pPr>
            <a:r>
              <a:t/>
            </a:r>
            <a:endParaRPr/>
          </a:p>
        </p:txBody>
      </p:sp>
      <p:sp>
        <p:nvSpPr>
          <p:cNvPr id="308" name="Google Shape;308;p46"/>
          <p:cNvSpPr txBox="1"/>
          <p:nvPr>
            <p:ph idx="1" type="body"/>
          </p:nvPr>
        </p:nvSpPr>
        <p:spPr>
          <a:xfrm>
            <a:off x="6543425" y="1417800"/>
            <a:ext cx="2194500" cy="31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model appears to capture more of volatility</a:t>
            </a:r>
            <a:endParaRPr/>
          </a:p>
          <a:p>
            <a:pPr indent="-342900" lvl="0" marL="457200" rtl="0" algn="l">
              <a:spcBef>
                <a:spcPts val="0"/>
              </a:spcBef>
              <a:spcAft>
                <a:spcPts val="0"/>
              </a:spcAft>
              <a:buSzPts val="1800"/>
              <a:buChar char="-"/>
            </a:pPr>
            <a:r>
              <a:rPr lang="en"/>
              <a:t>This model did not have a significant AR1 term</a:t>
            </a:r>
            <a:endParaRPr/>
          </a:p>
        </p:txBody>
      </p:sp>
      <p:pic>
        <p:nvPicPr>
          <p:cNvPr id="309" name="Google Shape;309;p46"/>
          <p:cNvPicPr preferRelativeResize="0"/>
          <p:nvPr/>
        </p:nvPicPr>
        <p:blipFill>
          <a:blip r:embed="rId3">
            <a:alphaModFix/>
          </a:blip>
          <a:stretch>
            <a:fillRect/>
          </a:stretch>
        </p:blipFill>
        <p:spPr>
          <a:xfrm>
            <a:off x="152400" y="1220875"/>
            <a:ext cx="6238624" cy="32962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ARIMA(1,1,1) + GARCH(1,0)</a:t>
            </a:r>
            <a:endParaRPr/>
          </a:p>
        </p:txBody>
      </p:sp>
      <p:sp>
        <p:nvSpPr>
          <p:cNvPr id="315" name="Google Shape;315;p47"/>
          <p:cNvSpPr txBox="1"/>
          <p:nvPr>
            <p:ph idx="1" type="body"/>
          </p:nvPr>
        </p:nvSpPr>
        <p:spPr>
          <a:xfrm>
            <a:off x="6165900" y="1454975"/>
            <a:ext cx="2666400" cy="31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Like the non seasonal ARIMA  models but the lower CI limit is 0</a:t>
            </a:r>
            <a:endParaRPr/>
          </a:p>
          <a:p>
            <a:pPr indent="-342900" lvl="0" marL="457200" rtl="0" algn="l">
              <a:spcBef>
                <a:spcPts val="0"/>
              </a:spcBef>
              <a:spcAft>
                <a:spcPts val="0"/>
              </a:spcAft>
              <a:buSzPts val="1800"/>
              <a:buChar char="-"/>
            </a:pPr>
            <a:r>
              <a:rPr lang="en"/>
              <a:t>Similar pattern for forecasting using log data vs untransformed data</a:t>
            </a:r>
            <a:endParaRPr/>
          </a:p>
          <a:p>
            <a:pPr indent="0" lvl="0" marL="0" rtl="0" algn="l">
              <a:spcBef>
                <a:spcPts val="1200"/>
              </a:spcBef>
              <a:spcAft>
                <a:spcPts val="1200"/>
              </a:spcAft>
              <a:buNone/>
            </a:pPr>
            <a:r>
              <a:t/>
            </a:r>
            <a:endParaRPr/>
          </a:p>
        </p:txBody>
      </p:sp>
      <p:pic>
        <p:nvPicPr>
          <p:cNvPr id="316" name="Google Shape;316;p47"/>
          <p:cNvPicPr preferRelativeResize="0"/>
          <p:nvPr/>
        </p:nvPicPr>
        <p:blipFill>
          <a:blip r:embed="rId3">
            <a:alphaModFix/>
          </a:blip>
          <a:stretch>
            <a:fillRect/>
          </a:stretch>
        </p:blipFill>
        <p:spPr>
          <a:xfrm>
            <a:off x="152400" y="1246325"/>
            <a:ext cx="6150676" cy="3249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 for Prophet</a:t>
            </a:r>
            <a:endParaRPr/>
          </a:p>
        </p:txBody>
      </p:sp>
      <p:sp>
        <p:nvSpPr>
          <p:cNvPr id="322" name="Google Shape;322;p48"/>
          <p:cNvSpPr txBox="1"/>
          <p:nvPr>
            <p:ph idx="1" type="body"/>
          </p:nvPr>
        </p:nvSpPr>
        <p:spPr>
          <a:xfrm>
            <a:off x="6159025" y="1417800"/>
            <a:ext cx="2587800" cy="3150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model forecast appears to do a good job of capturing the seasonality of the historical data</a:t>
            </a:r>
            <a:endParaRPr/>
          </a:p>
          <a:p>
            <a:pPr indent="-342900" lvl="0" marL="457200" rtl="0" algn="l">
              <a:spcBef>
                <a:spcPts val="0"/>
              </a:spcBef>
              <a:spcAft>
                <a:spcPts val="0"/>
              </a:spcAft>
              <a:buSzPts val="1800"/>
              <a:buChar char="-"/>
            </a:pPr>
            <a:r>
              <a:rPr lang="en"/>
              <a:t>The forecast also appears to  have a slight negative trend</a:t>
            </a:r>
            <a:endParaRPr/>
          </a:p>
        </p:txBody>
      </p:sp>
      <p:pic>
        <p:nvPicPr>
          <p:cNvPr id="323" name="Google Shape;323;p48"/>
          <p:cNvPicPr preferRelativeResize="0"/>
          <p:nvPr/>
        </p:nvPicPr>
        <p:blipFill>
          <a:blip r:embed="rId3">
            <a:alphaModFix/>
          </a:blip>
          <a:stretch>
            <a:fillRect/>
          </a:stretch>
        </p:blipFill>
        <p:spPr>
          <a:xfrm>
            <a:off x="152400" y="1170125"/>
            <a:ext cx="5854225" cy="3687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Forecasting Comparisons</a:t>
            </a:r>
            <a:endParaRPr/>
          </a:p>
        </p:txBody>
      </p:sp>
      <p:graphicFrame>
        <p:nvGraphicFramePr>
          <p:cNvPr id="329" name="Google Shape;329;p49"/>
          <p:cNvGraphicFramePr/>
          <p:nvPr/>
        </p:nvGraphicFramePr>
        <p:xfrm>
          <a:off x="1403275" y="1379660"/>
          <a:ext cx="3000000" cy="3000000"/>
        </p:xfrm>
        <a:graphic>
          <a:graphicData uri="http://schemas.openxmlformats.org/drawingml/2006/table">
            <a:tbl>
              <a:tblPr>
                <a:noFill/>
                <a:tableStyleId>{AC5E7EBF-F668-47BB-BF00-C053A573489E}</a:tableStyleId>
              </a:tblPr>
              <a:tblGrid>
                <a:gridCol w="3625625"/>
                <a:gridCol w="2711800"/>
              </a:tblGrid>
              <a:tr h="343200">
                <a:tc>
                  <a:txBody>
                    <a:bodyPr/>
                    <a:lstStyle/>
                    <a:p>
                      <a:pPr indent="0" lvl="0" marL="0" rtl="0" algn="ctr">
                        <a:spcBef>
                          <a:spcPts val="0"/>
                        </a:spcBef>
                        <a:spcAft>
                          <a:spcPts val="0"/>
                        </a:spcAft>
                        <a:buNone/>
                      </a:pPr>
                      <a:r>
                        <a:rPr b="1" lang="en">
                          <a:solidFill>
                            <a:schemeClr val="dk1"/>
                          </a:solidFill>
                        </a:rPr>
                        <a:t>Model</a:t>
                      </a:r>
                      <a:endParaRPr b="1">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solidFill>
                            <a:schemeClr val="dk1"/>
                          </a:solidFill>
                        </a:rPr>
                        <a:t>RMSE</a:t>
                      </a:r>
                      <a:endParaRPr b="1">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5"/>
                    </a:solidFill>
                  </a:tcPr>
                </a:tc>
              </a:tr>
              <a:tr h="368475">
                <a:tc>
                  <a:txBody>
                    <a:bodyPr/>
                    <a:lstStyle/>
                    <a:p>
                      <a:pPr indent="0" lvl="0" marL="0" rtl="0" algn="ctr">
                        <a:spcBef>
                          <a:spcPts val="0"/>
                        </a:spcBef>
                        <a:spcAft>
                          <a:spcPts val="0"/>
                        </a:spcAft>
                        <a:buNone/>
                      </a:pPr>
                      <a:r>
                        <a:rPr lang="en">
                          <a:solidFill>
                            <a:schemeClr val="dk1"/>
                          </a:solidFill>
                        </a:rPr>
                        <a:t>ARIMA(1, 1, 1) </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489.42</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r h="357775">
                <a:tc>
                  <a:txBody>
                    <a:bodyPr/>
                    <a:lstStyle/>
                    <a:p>
                      <a:pPr indent="0" lvl="0" marL="0" rtl="0" algn="ctr">
                        <a:spcBef>
                          <a:spcPts val="0"/>
                        </a:spcBef>
                        <a:spcAft>
                          <a:spcPts val="0"/>
                        </a:spcAft>
                        <a:buNone/>
                      </a:pPr>
                      <a:r>
                        <a:rPr lang="en">
                          <a:solidFill>
                            <a:schemeClr val="dk1"/>
                          </a:solidFill>
                        </a:rPr>
                        <a:t>ARIMA(1, 1, 0) </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474.94</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r>
              <a:tr h="447975">
                <a:tc>
                  <a:txBody>
                    <a:bodyPr/>
                    <a:lstStyle/>
                    <a:p>
                      <a:pPr indent="0" lvl="0" marL="0" rtl="0" algn="ctr">
                        <a:spcBef>
                          <a:spcPts val="0"/>
                        </a:spcBef>
                        <a:spcAft>
                          <a:spcPts val="0"/>
                        </a:spcAft>
                        <a:buNone/>
                      </a:pPr>
                      <a:r>
                        <a:rPr lang="en">
                          <a:solidFill>
                            <a:schemeClr val="dk1"/>
                          </a:solidFill>
                        </a:rPr>
                        <a:t>ARIMA(1,1,1)x(1,0,1)</a:t>
                      </a:r>
                      <a:r>
                        <a:rPr baseline="-25000" lang="en">
                          <a:solidFill>
                            <a:schemeClr val="dk1"/>
                          </a:solidFill>
                        </a:rPr>
                        <a:t>12</a:t>
                      </a:r>
                      <a:endParaRPr baseline="-25000">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488.63</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r h="421475">
                <a:tc>
                  <a:txBody>
                    <a:bodyPr/>
                    <a:lstStyle/>
                    <a:p>
                      <a:pPr indent="0" lvl="0" marL="0" rtl="0" algn="ctr">
                        <a:spcBef>
                          <a:spcPts val="0"/>
                        </a:spcBef>
                        <a:spcAft>
                          <a:spcPts val="0"/>
                        </a:spcAft>
                        <a:buNone/>
                      </a:pPr>
                      <a:r>
                        <a:rPr lang="en">
                          <a:solidFill>
                            <a:schemeClr val="dk1"/>
                          </a:solidFill>
                        </a:rPr>
                        <a:t>ARIMA(1,1,1)x(0,1,1)</a:t>
                      </a:r>
                      <a:r>
                        <a:rPr baseline="-25000" lang="en">
                          <a:solidFill>
                            <a:schemeClr val="dk1"/>
                          </a:solidFill>
                        </a:rPr>
                        <a:t>12</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487.91</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r>
              <a:tr h="394975">
                <a:tc>
                  <a:txBody>
                    <a:bodyPr/>
                    <a:lstStyle/>
                    <a:p>
                      <a:pPr indent="0" lvl="0" marL="0" rtl="0" algn="ctr">
                        <a:spcBef>
                          <a:spcPts val="0"/>
                        </a:spcBef>
                        <a:spcAft>
                          <a:spcPts val="0"/>
                        </a:spcAft>
                        <a:buNone/>
                      </a:pPr>
                      <a:r>
                        <a:rPr lang="en">
                          <a:solidFill>
                            <a:schemeClr val="dk1"/>
                          </a:solidFill>
                        </a:rPr>
                        <a:t>ARIMA(1,1,1)-GARCH(1,0)</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c>
                  <a:txBody>
                    <a:bodyPr/>
                    <a:lstStyle/>
                    <a:p>
                      <a:pPr indent="0" lvl="0" marL="0" rtl="0" algn="ctr">
                        <a:spcBef>
                          <a:spcPts val="0"/>
                        </a:spcBef>
                        <a:spcAft>
                          <a:spcPts val="0"/>
                        </a:spcAft>
                        <a:buNone/>
                      </a:pPr>
                      <a:r>
                        <a:rPr lang="en">
                          <a:solidFill>
                            <a:schemeClr val="dk1"/>
                          </a:solidFill>
                        </a:rPr>
                        <a:t>552.43</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B8DC"/>
                    </a:solidFill>
                  </a:tcPr>
                </a:tc>
              </a:tr>
              <a:tr h="428100">
                <a:tc>
                  <a:txBody>
                    <a:bodyPr/>
                    <a:lstStyle/>
                    <a:p>
                      <a:pPr indent="0" lvl="0" marL="0" rtl="0" algn="ctr">
                        <a:spcBef>
                          <a:spcPts val="0"/>
                        </a:spcBef>
                        <a:spcAft>
                          <a:spcPts val="0"/>
                        </a:spcAft>
                        <a:buNone/>
                      </a:pPr>
                      <a:r>
                        <a:rPr lang="en">
                          <a:solidFill>
                            <a:schemeClr val="dk1"/>
                          </a:solidFill>
                        </a:rPr>
                        <a:t>Prophet</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c>
                  <a:txBody>
                    <a:bodyPr/>
                    <a:lstStyle/>
                    <a:p>
                      <a:pPr indent="0" lvl="0" marL="0" rtl="0" algn="ctr">
                        <a:spcBef>
                          <a:spcPts val="0"/>
                        </a:spcBef>
                        <a:spcAft>
                          <a:spcPts val="0"/>
                        </a:spcAft>
                        <a:buNone/>
                      </a:pPr>
                      <a:r>
                        <a:rPr lang="en">
                          <a:solidFill>
                            <a:schemeClr val="dk1"/>
                          </a:solidFill>
                        </a:rPr>
                        <a:t>638</a:t>
                      </a:r>
                      <a:endParaRPr>
                        <a:solidFill>
                          <a:schemeClr val="dk1"/>
                        </a:solidFill>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00A4C4"/>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from 2016 and beyond</a:t>
            </a:r>
            <a:endParaRPr/>
          </a:p>
        </p:txBody>
      </p:sp>
      <p:sp>
        <p:nvSpPr>
          <p:cNvPr id="335" name="Google Shape;335;p5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Data1:  Foodborne illness data set (1998 - 2015): </a:t>
            </a:r>
            <a:endParaRPr/>
          </a:p>
          <a:p>
            <a:pPr indent="0" lvl="0" marL="0" rtl="0" algn="l">
              <a:spcBef>
                <a:spcPts val="1200"/>
              </a:spcBef>
              <a:spcAft>
                <a:spcPts val="0"/>
              </a:spcAft>
              <a:buNone/>
            </a:pPr>
            <a:r>
              <a:rPr lang="en" u="sng">
                <a:solidFill>
                  <a:schemeClr val="hlink"/>
                </a:solidFill>
                <a:hlinkClick r:id="rId3"/>
              </a:rPr>
              <a:t>https://www.kaggle.com/datasets/cdc/foodborne-diseases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Data2:  National Outbreak Reporting System(1998 - 2020)</a:t>
            </a:r>
            <a:endParaRPr/>
          </a:p>
          <a:p>
            <a:pPr indent="0" lvl="0" marL="0" rtl="0" algn="l">
              <a:spcBef>
                <a:spcPts val="1200"/>
              </a:spcBef>
              <a:spcAft>
                <a:spcPts val="1200"/>
              </a:spcAft>
              <a:buNone/>
            </a:pPr>
            <a:r>
              <a:rPr lang="en" u="sng">
                <a:solidFill>
                  <a:schemeClr val="accent5"/>
                </a:solidFill>
              </a:rPr>
              <a:t>https://wwwn.cdc.gov/norsdashboard</a:t>
            </a:r>
            <a:endParaRPr u="sng">
              <a:solidFill>
                <a:schemeClr val="accent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V</a:t>
            </a:r>
            <a:r>
              <a:rPr lang="en"/>
              <a:t>alidate </a:t>
            </a:r>
            <a:r>
              <a:rPr lang="en"/>
              <a:t>2016 and </a:t>
            </a:r>
            <a:r>
              <a:rPr lang="en"/>
              <a:t>beyond</a:t>
            </a:r>
            <a:r>
              <a:rPr lang="en"/>
              <a:t> data</a:t>
            </a:r>
            <a:endParaRPr/>
          </a:p>
        </p:txBody>
      </p:sp>
      <p:sp>
        <p:nvSpPr>
          <p:cNvPr id="341" name="Google Shape;341;p5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2" name="Google Shape;342;p51"/>
          <p:cNvPicPr preferRelativeResize="0"/>
          <p:nvPr/>
        </p:nvPicPr>
        <p:blipFill>
          <a:blip r:embed="rId3">
            <a:alphaModFix/>
          </a:blip>
          <a:stretch>
            <a:fillRect/>
          </a:stretch>
        </p:blipFill>
        <p:spPr>
          <a:xfrm>
            <a:off x="231550" y="1555751"/>
            <a:ext cx="5741011" cy="2651975"/>
          </a:xfrm>
          <a:prstGeom prst="rect">
            <a:avLst/>
          </a:prstGeom>
          <a:noFill/>
          <a:ln>
            <a:noFill/>
          </a:ln>
          <a:effectLst>
            <a:outerShdw blurRad="57150" rotWithShape="0" algn="bl" dir="5400000" dist="19050">
              <a:srgbClr val="000000">
                <a:alpha val="50000"/>
              </a:srgbClr>
            </a:outerShdw>
          </a:effectLst>
        </p:spPr>
      </p:pic>
      <p:pic>
        <p:nvPicPr>
          <p:cNvPr id="343" name="Google Shape;343;p51"/>
          <p:cNvPicPr preferRelativeResize="0"/>
          <p:nvPr/>
        </p:nvPicPr>
        <p:blipFill>
          <a:blip r:embed="rId4">
            <a:alphaModFix/>
          </a:blip>
          <a:stretch>
            <a:fillRect/>
          </a:stretch>
        </p:blipFill>
        <p:spPr>
          <a:xfrm>
            <a:off x="6138250" y="1563850"/>
            <a:ext cx="2694050" cy="2015809"/>
          </a:xfrm>
          <a:prstGeom prst="rect">
            <a:avLst/>
          </a:prstGeom>
          <a:noFill/>
          <a:ln>
            <a:noFill/>
          </a:ln>
          <a:effectLst>
            <a:outerShdw blurRad="57150" rotWithShape="0" algn="bl" dir="5400000" dist="19050">
              <a:srgbClr val="000000">
                <a:alpha val="50000"/>
              </a:srgbClr>
            </a:outerShdw>
          </a:effectLst>
        </p:spPr>
      </p:pic>
      <p:sp>
        <p:nvSpPr>
          <p:cNvPr id="344" name="Google Shape;344;p51"/>
          <p:cNvSpPr txBox="1"/>
          <p:nvPr/>
        </p:nvSpPr>
        <p:spPr>
          <a:xfrm>
            <a:off x="6225650" y="3807525"/>
            <a:ext cx="73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2013 - 2020 illness from data 2</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Choose 2016 - 2019(48 month)</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For forecast comparing</a:t>
            </a:r>
            <a:endParaRPr>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155425"/>
            <a:ext cx="85206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80"/>
              <a:t>A reminder of what our data look like</a:t>
            </a:r>
            <a:endParaRPr sz="2280"/>
          </a:p>
        </p:txBody>
      </p:sp>
      <p:pic>
        <p:nvPicPr>
          <p:cNvPr id="86" name="Google Shape;86;p16"/>
          <p:cNvPicPr preferRelativeResize="0"/>
          <p:nvPr/>
        </p:nvPicPr>
        <p:blipFill>
          <a:blip r:embed="rId3">
            <a:alphaModFix/>
          </a:blip>
          <a:stretch>
            <a:fillRect/>
          </a:stretch>
        </p:blipFill>
        <p:spPr>
          <a:xfrm>
            <a:off x="311700" y="1285475"/>
            <a:ext cx="5479500" cy="3626050"/>
          </a:xfrm>
          <a:prstGeom prst="rect">
            <a:avLst/>
          </a:prstGeom>
          <a:noFill/>
          <a:ln>
            <a:noFill/>
          </a:ln>
          <a:effectLst>
            <a:outerShdw blurRad="57150" rotWithShape="0" algn="bl" dir="5400000" dist="19050">
              <a:srgbClr val="000000">
                <a:alpha val="50000"/>
              </a:srgbClr>
            </a:outerShdw>
          </a:effectLst>
        </p:spPr>
      </p:pic>
      <p:sp>
        <p:nvSpPr>
          <p:cNvPr id="87" name="Google Shape;87;p16"/>
          <p:cNvSpPr txBox="1"/>
          <p:nvPr>
            <p:ph idx="1" type="body"/>
          </p:nvPr>
        </p:nvSpPr>
        <p:spPr>
          <a:xfrm>
            <a:off x="6056450" y="1404525"/>
            <a:ext cx="2166300" cy="315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Solid blue</a:t>
            </a:r>
            <a:r>
              <a:rPr lang="en"/>
              <a:t> line represents the original time series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Dotted red </a:t>
            </a:r>
            <a:r>
              <a:rPr lang="en"/>
              <a:t>line represents a filtered time series over a 6-month period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a:t>
            </a:r>
            <a:r>
              <a:rPr lang="en" sz="2680"/>
              <a:t>forecasting</a:t>
            </a:r>
            <a:r>
              <a:rPr lang="en" sz="2680"/>
              <a:t> of ARIMA(1,1,1)</a:t>
            </a:r>
            <a:endParaRPr sz="2680"/>
          </a:p>
        </p:txBody>
      </p:sp>
      <p:sp>
        <p:nvSpPr>
          <p:cNvPr id="350" name="Google Shape;350;p5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52"/>
          <p:cNvPicPr preferRelativeResize="0"/>
          <p:nvPr/>
        </p:nvPicPr>
        <p:blipFill>
          <a:blip r:embed="rId3">
            <a:alphaModFix/>
          </a:blip>
          <a:stretch>
            <a:fillRect/>
          </a:stretch>
        </p:blipFill>
        <p:spPr>
          <a:xfrm>
            <a:off x="1318987" y="2311236"/>
            <a:ext cx="2805362" cy="645000"/>
          </a:xfrm>
          <a:prstGeom prst="rect">
            <a:avLst/>
          </a:prstGeom>
          <a:noFill/>
          <a:ln>
            <a:noFill/>
          </a:ln>
          <a:effectLst>
            <a:outerShdw blurRad="57150" rotWithShape="0" algn="bl" dir="5400000" dist="19050">
              <a:srgbClr val="000000">
                <a:alpha val="50000"/>
              </a:srgbClr>
            </a:outerShdw>
          </a:effectLst>
        </p:spPr>
      </p:pic>
      <p:pic>
        <p:nvPicPr>
          <p:cNvPr id="352" name="Google Shape;352;p52"/>
          <p:cNvPicPr preferRelativeResize="0"/>
          <p:nvPr/>
        </p:nvPicPr>
        <p:blipFill>
          <a:blip r:embed="rId4">
            <a:alphaModFix/>
          </a:blip>
          <a:stretch>
            <a:fillRect/>
          </a:stretch>
        </p:blipFill>
        <p:spPr>
          <a:xfrm>
            <a:off x="1318972" y="3337950"/>
            <a:ext cx="2805375" cy="648554"/>
          </a:xfrm>
          <a:prstGeom prst="rect">
            <a:avLst/>
          </a:prstGeom>
          <a:noFill/>
          <a:ln>
            <a:noFill/>
          </a:ln>
          <a:effectLst>
            <a:outerShdw blurRad="57150" rotWithShape="0" algn="bl" dir="5400000" dist="19050">
              <a:srgbClr val="000000">
                <a:alpha val="50000"/>
              </a:srgbClr>
            </a:outerShdw>
          </a:effectLst>
        </p:spPr>
      </p:pic>
      <p:sp>
        <p:nvSpPr>
          <p:cNvPr id="353" name="Google Shape;353;p52"/>
          <p:cNvSpPr txBox="1"/>
          <p:nvPr/>
        </p:nvSpPr>
        <p:spPr>
          <a:xfrm>
            <a:off x="311700" y="2316925"/>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1</a:t>
            </a:r>
            <a:endParaRPr>
              <a:solidFill>
                <a:schemeClr val="dk1"/>
              </a:solidFill>
              <a:latin typeface="Lato"/>
              <a:ea typeface="Lato"/>
              <a:cs typeface="Lato"/>
              <a:sym typeface="Lato"/>
            </a:endParaRPr>
          </a:p>
        </p:txBody>
      </p:sp>
      <p:sp>
        <p:nvSpPr>
          <p:cNvPr id="354" name="Google Shape;354;p52"/>
          <p:cNvSpPr txBox="1"/>
          <p:nvPr/>
        </p:nvSpPr>
        <p:spPr>
          <a:xfrm>
            <a:off x="311700" y="3404625"/>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2</a:t>
            </a:r>
            <a:endParaRPr>
              <a:solidFill>
                <a:schemeClr val="dk1"/>
              </a:solidFill>
              <a:latin typeface="Lato"/>
              <a:ea typeface="Lato"/>
              <a:cs typeface="Lato"/>
              <a:sym typeface="Lato"/>
            </a:endParaRPr>
          </a:p>
        </p:txBody>
      </p:sp>
      <p:sp>
        <p:nvSpPr>
          <p:cNvPr id="355" name="Google Shape;355;p52"/>
          <p:cNvSpPr txBox="1"/>
          <p:nvPr/>
        </p:nvSpPr>
        <p:spPr>
          <a:xfrm>
            <a:off x="679450" y="1349725"/>
            <a:ext cx="82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a:solidFill>
                  <a:schemeClr val="dk1"/>
                </a:solidFill>
                <a:latin typeface="Lato"/>
                <a:ea typeface="Lato"/>
                <a:cs typeface="Lato"/>
                <a:sym typeface="Lato"/>
              </a:rPr>
              <a:t>     Model output from data before 2016                                          Forecast for data between 2016 - 2019</a:t>
            </a:r>
            <a:endParaRPr>
              <a:solidFill>
                <a:schemeClr val="dk1"/>
              </a:solidFill>
              <a:latin typeface="Lato"/>
              <a:ea typeface="Lato"/>
              <a:cs typeface="Lato"/>
              <a:sym typeface="Lato"/>
            </a:endParaRPr>
          </a:p>
        </p:txBody>
      </p:sp>
      <p:pic>
        <p:nvPicPr>
          <p:cNvPr id="356" name="Google Shape;356;p52"/>
          <p:cNvPicPr preferRelativeResize="0"/>
          <p:nvPr/>
        </p:nvPicPr>
        <p:blipFill>
          <a:blip r:embed="rId5">
            <a:alphaModFix/>
          </a:blip>
          <a:stretch>
            <a:fillRect/>
          </a:stretch>
        </p:blipFill>
        <p:spPr>
          <a:xfrm>
            <a:off x="4618230" y="1963369"/>
            <a:ext cx="4018871" cy="2393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forecasting of ARIMA(1,1,0)</a:t>
            </a:r>
            <a:endParaRPr sz="2680"/>
          </a:p>
        </p:txBody>
      </p:sp>
      <p:sp>
        <p:nvSpPr>
          <p:cNvPr id="362" name="Google Shape;362;p5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                   Model output from data before 2016                                             Forecast for data between 2016 - 2019</a:t>
            </a:r>
            <a:endParaRPr sz="1400"/>
          </a:p>
          <a:p>
            <a:pPr indent="0" lvl="0" marL="0" rtl="0" algn="l">
              <a:spcBef>
                <a:spcPts val="0"/>
              </a:spcBef>
              <a:spcAft>
                <a:spcPts val="1200"/>
              </a:spcAft>
              <a:buNone/>
            </a:pPr>
            <a:r>
              <a:t/>
            </a:r>
            <a:endParaRPr/>
          </a:p>
        </p:txBody>
      </p:sp>
      <p:sp>
        <p:nvSpPr>
          <p:cNvPr id="363" name="Google Shape;363;p53"/>
          <p:cNvSpPr txBox="1"/>
          <p:nvPr/>
        </p:nvSpPr>
        <p:spPr>
          <a:xfrm>
            <a:off x="168450" y="2371650"/>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1</a:t>
            </a:r>
            <a:endParaRPr>
              <a:solidFill>
                <a:schemeClr val="dk1"/>
              </a:solidFill>
              <a:latin typeface="Lato"/>
              <a:ea typeface="Lato"/>
              <a:cs typeface="Lato"/>
              <a:sym typeface="Lato"/>
            </a:endParaRPr>
          </a:p>
        </p:txBody>
      </p:sp>
      <p:sp>
        <p:nvSpPr>
          <p:cNvPr id="364" name="Google Shape;364;p53"/>
          <p:cNvSpPr txBox="1"/>
          <p:nvPr/>
        </p:nvSpPr>
        <p:spPr>
          <a:xfrm>
            <a:off x="168450" y="3528800"/>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2</a:t>
            </a:r>
            <a:endParaRPr>
              <a:solidFill>
                <a:schemeClr val="dk1"/>
              </a:solidFill>
              <a:latin typeface="Lato"/>
              <a:ea typeface="Lato"/>
              <a:cs typeface="Lato"/>
              <a:sym typeface="Lato"/>
            </a:endParaRPr>
          </a:p>
        </p:txBody>
      </p:sp>
      <p:pic>
        <p:nvPicPr>
          <p:cNvPr id="365" name="Google Shape;365;p53"/>
          <p:cNvPicPr preferRelativeResize="0"/>
          <p:nvPr/>
        </p:nvPicPr>
        <p:blipFill>
          <a:blip r:embed="rId3">
            <a:alphaModFix/>
          </a:blip>
          <a:stretch>
            <a:fillRect/>
          </a:stretch>
        </p:blipFill>
        <p:spPr>
          <a:xfrm>
            <a:off x="1048650" y="2249250"/>
            <a:ext cx="3207567" cy="645000"/>
          </a:xfrm>
          <a:prstGeom prst="rect">
            <a:avLst/>
          </a:prstGeom>
          <a:noFill/>
          <a:ln>
            <a:noFill/>
          </a:ln>
          <a:effectLst>
            <a:outerShdw blurRad="57150" rotWithShape="0" algn="bl" dir="5400000" dist="19050">
              <a:srgbClr val="000000">
                <a:alpha val="50000"/>
              </a:srgbClr>
            </a:outerShdw>
          </a:effectLst>
        </p:spPr>
      </p:pic>
      <p:pic>
        <p:nvPicPr>
          <p:cNvPr id="366" name="Google Shape;366;p53"/>
          <p:cNvPicPr preferRelativeResize="0"/>
          <p:nvPr/>
        </p:nvPicPr>
        <p:blipFill>
          <a:blip r:embed="rId4">
            <a:alphaModFix/>
          </a:blip>
          <a:stretch>
            <a:fillRect/>
          </a:stretch>
        </p:blipFill>
        <p:spPr>
          <a:xfrm>
            <a:off x="1048650" y="3410751"/>
            <a:ext cx="3207575" cy="636285"/>
          </a:xfrm>
          <a:prstGeom prst="rect">
            <a:avLst/>
          </a:prstGeom>
          <a:noFill/>
          <a:ln>
            <a:noFill/>
          </a:ln>
          <a:effectLst>
            <a:outerShdw blurRad="57150" rotWithShape="0" algn="bl" dir="5400000" dist="19050">
              <a:srgbClr val="000000">
                <a:alpha val="50000"/>
              </a:srgbClr>
            </a:outerShdw>
          </a:effectLst>
        </p:spPr>
      </p:pic>
      <p:pic>
        <p:nvPicPr>
          <p:cNvPr id="367" name="Google Shape;367;p53"/>
          <p:cNvPicPr preferRelativeResize="0"/>
          <p:nvPr/>
        </p:nvPicPr>
        <p:blipFill>
          <a:blip r:embed="rId5">
            <a:alphaModFix/>
          </a:blip>
          <a:stretch>
            <a:fillRect/>
          </a:stretch>
        </p:blipFill>
        <p:spPr>
          <a:xfrm>
            <a:off x="4686000" y="1799477"/>
            <a:ext cx="4335899" cy="2702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forecasting of SARIMA(1,1,1)x(1,0,1)</a:t>
            </a:r>
            <a:r>
              <a:rPr baseline="-25000" lang="en" sz="2680"/>
              <a:t>12</a:t>
            </a:r>
            <a:endParaRPr baseline="-25000" sz="2680"/>
          </a:p>
        </p:txBody>
      </p:sp>
      <p:sp>
        <p:nvSpPr>
          <p:cNvPr id="373" name="Google Shape;373;p5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               Model output from data before 2016                                                  Forecast for data between 2016 - 2019</a:t>
            </a:r>
            <a:endParaRPr sz="1400"/>
          </a:p>
          <a:p>
            <a:pPr indent="0" lvl="0" marL="0" rtl="0" algn="l">
              <a:spcBef>
                <a:spcPts val="0"/>
              </a:spcBef>
              <a:spcAft>
                <a:spcPts val="1200"/>
              </a:spcAft>
              <a:buNone/>
            </a:pPr>
            <a:r>
              <a:t/>
            </a:r>
            <a:endParaRPr/>
          </a:p>
        </p:txBody>
      </p:sp>
      <p:pic>
        <p:nvPicPr>
          <p:cNvPr id="374" name="Google Shape;374;p54"/>
          <p:cNvPicPr preferRelativeResize="0"/>
          <p:nvPr/>
        </p:nvPicPr>
        <p:blipFill>
          <a:blip r:embed="rId3">
            <a:alphaModFix/>
          </a:blip>
          <a:stretch>
            <a:fillRect/>
          </a:stretch>
        </p:blipFill>
        <p:spPr>
          <a:xfrm>
            <a:off x="858003" y="2052613"/>
            <a:ext cx="3190145" cy="1038263"/>
          </a:xfrm>
          <a:prstGeom prst="rect">
            <a:avLst/>
          </a:prstGeom>
          <a:noFill/>
          <a:ln>
            <a:noFill/>
          </a:ln>
          <a:effectLst>
            <a:outerShdw blurRad="57150" rotWithShape="0" algn="bl" dir="5400000" dist="19050">
              <a:srgbClr val="000000">
                <a:alpha val="50000"/>
              </a:srgbClr>
            </a:outerShdw>
          </a:effectLst>
        </p:spPr>
      </p:pic>
      <p:pic>
        <p:nvPicPr>
          <p:cNvPr id="375" name="Google Shape;375;p54"/>
          <p:cNvPicPr preferRelativeResize="0"/>
          <p:nvPr/>
        </p:nvPicPr>
        <p:blipFill>
          <a:blip r:embed="rId4">
            <a:alphaModFix/>
          </a:blip>
          <a:stretch>
            <a:fillRect/>
          </a:stretch>
        </p:blipFill>
        <p:spPr>
          <a:xfrm>
            <a:off x="883302" y="3383650"/>
            <a:ext cx="3139546" cy="1038275"/>
          </a:xfrm>
          <a:prstGeom prst="rect">
            <a:avLst/>
          </a:prstGeom>
          <a:noFill/>
          <a:ln>
            <a:noFill/>
          </a:ln>
          <a:effectLst>
            <a:outerShdw blurRad="57150" rotWithShape="0" algn="bl" dir="5400000" dist="19050">
              <a:srgbClr val="000000">
                <a:alpha val="50000"/>
              </a:srgbClr>
            </a:outerShdw>
          </a:effectLst>
        </p:spPr>
      </p:pic>
      <p:sp>
        <p:nvSpPr>
          <p:cNvPr id="376" name="Google Shape;376;p54"/>
          <p:cNvSpPr txBox="1"/>
          <p:nvPr/>
        </p:nvSpPr>
        <p:spPr>
          <a:xfrm>
            <a:off x="121600" y="2287725"/>
            <a:ext cx="7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1</a:t>
            </a:r>
            <a:endParaRPr>
              <a:solidFill>
                <a:schemeClr val="dk1"/>
              </a:solidFill>
              <a:latin typeface="Lato"/>
              <a:ea typeface="Lato"/>
              <a:cs typeface="Lato"/>
              <a:sym typeface="Lato"/>
            </a:endParaRPr>
          </a:p>
        </p:txBody>
      </p:sp>
      <p:sp>
        <p:nvSpPr>
          <p:cNvPr id="377" name="Google Shape;377;p54"/>
          <p:cNvSpPr txBox="1"/>
          <p:nvPr/>
        </p:nvSpPr>
        <p:spPr>
          <a:xfrm>
            <a:off x="121600" y="3607425"/>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2</a:t>
            </a:r>
            <a:endParaRPr>
              <a:solidFill>
                <a:schemeClr val="dk1"/>
              </a:solidFill>
              <a:latin typeface="Lato"/>
              <a:ea typeface="Lato"/>
              <a:cs typeface="Lato"/>
              <a:sym typeface="Lato"/>
            </a:endParaRPr>
          </a:p>
        </p:txBody>
      </p:sp>
      <p:pic>
        <p:nvPicPr>
          <p:cNvPr id="378" name="Google Shape;378;p54"/>
          <p:cNvPicPr preferRelativeResize="0"/>
          <p:nvPr/>
        </p:nvPicPr>
        <p:blipFill>
          <a:blip r:embed="rId5">
            <a:alphaModFix/>
          </a:blip>
          <a:stretch>
            <a:fillRect/>
          </a:stretch>
        </p:blipFill>
        <p:spPr>
          <a:xfrm>
            <a:off x="4696976" y="1979676"/>
            <a:ext cx="4190000" cy="2518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forecasting of SARIMA(1,1,1)x(0,1,1)</a:t>
            </a:r>
            <a:r>
              <a:rPr baseline="-25000" lang="en" sz="2680"/>
              <a:t>12</a:t>
            </a:r>
            <a:endParaRPr baseline="-25000" sz="2680"/>
          </a:p>
        </p:txBody>
      </p:sp>
      <p:sp>
        <p:nvSpPr>
          <p:cNvPr id="384" name="Google Shape;384;p55"/>
          <p:cNvSpPr txBox="1"/>
          <p:nvPr>
            <p:ph idx="1" type="body"/>
          </p:nvPr>
        </p:nvSpPr>
        <p:spPr>
          <a:xfrm>
            <a:off x="311700" y="1360650"/>
            <a:ext cx="85206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                 Model output from data before 2016                                                Forecast for data between 2016 - 2019</a:t>
            </a:r>
            <a:endParaRPr sz="1400"/>
          </a:p>
          <a:p>
            <a:pPr indent="0" lvl="0" marL="0" rtl="0" algn="l">
              <a:spcBef>
                <a:spcPts val="0"/>
              </a:spcBef>
              <a:spcAft>
                <a:spcPts val="1200"/>
              </a:spcAft>
              <a:buNone/>
            </a:pPr>
            <a:r>
              <a:t/>
            </a:r>
            <a:endParaRPr/>
          </a:p>
        </p:txBody>
      </p:sp>
      <p:sp>
        <p:nvSpPr>
          <p:cNvPr id="385" name="Google Shape;385;p55"/>
          <p:cNvSpPr txBox="1"/>
          <p:nvPr/>
        </p:nvSpPr>
        <p:spPr>
          <a:xfrm>
            <a:off x="225975" y="2268675"/>
            <a:ext cx="7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1</a:t>
            </a:r>
            <a:endParaRPr>
              <a:solidFill>
                <a:schemeClr val="dk1"/>
              </a:solidFill>
              <a:latin typeface="Lato"/>
              <a:ea typeface="Lato"/>
              <a:cs typeface="Lato"/>
              <a:sym typeface="Lato"/>
            </a:endParaRPr>
          </a:p>
        </p:txBody>
      </p:sp>
      <p:sp>
        <p:nvSpPr>
          <p:cNvPr id="386" name="Google Shape;386;p55"/>
          <p:cNvSpPr txBox="1"/>
          <p:nvPr/>
        </p:nvSpPr>
        <p:spPr>
          <a:xfrm>
            <a:off x="225975" y="3607438"/>
            <a:ext cx="73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2</a:t>
            </a:r>
            <a:endParaRPr>
              <a:solidFill>
                <a:schemeClr val="dk1"/>
              </a:solidFill>
              <a:latin typeface="Lato"/>
              <a:ea typeface="Lato"/>
              <a:cs typeface="Lato"/>
              <a:sym typeface="Lato"/>
            </a:endParaRPr>
          </a:p>
        </p:txBody>
      </p:sp>
      <p:pic>
        <p:nvPicPr>
          <p:cNvPr id="387" name="Google Shape;387;p55"/>
          <p:cNvPicPr preferRelativeResize="0"/>
          <p:nvPr/>
        </p:nvPicPr>
        <p:blipFill>
          <a:blip r:embed="rId3">
            <a:alphaModFix/>
          </a:blip>
          <a:stretch>
            <a:fillRect/>
          </a:stretch>
        </p:blipFill>
        <p:spPr>
          <a:xfrm>
            <a:off x="987673" y="2040657"/>
            <a:ext cx="3139550" cy="856241"/>
          </a:xfrm>
          <a:prstGeom prst="rect">
            <a:avLst/>
          </a:prstGeom>
          <a:noFill/>
          <a:ln>
            <a:noFill/>
          </a:ln>
          <a:effectLst>
            <a:outerShdw blurRad="57150" rotWithShape="0" algn="bl" dir="5400000" dist="19050">
              <a:srgbClr val="000000">
                <a:alpha val="50000"/>
              </a:srgbClr>
            </a:outerShdw>
          </a:effectLst>
        </p:spPr>
      </p:pic>
      <p:pic>
        <p:nvPicPr>
          <p:cNvPr id="388" name="Google Shape;388;p55"/>
          <p:cNvPicPr preferRelativeResize="0"/>
          <p:nvPr/>
        </p:nvPicPr>
        <p:blipFill>
          <a:blip r:embed="rId4">
            <a:alphaModFix/>
          </a:blip>
          <a:stretch>
            <a:fillRect/>
          </a:stretch>
        </p:blipFill>
        <p:spPr>
          <a:xfrm>
            <a:off x="987673" y="3383685"/>
            <a:ext cx="3139550" cy="936215"/>
          </a:xfrm>
          <a:prstGeom prst="rect">
            <a:avLst/>
          </a:prstGeom>
          <a:noFill/>
          <a:ln>
            <a:noFill/>
          </a:ln>
          <a:effectLst>
            <a:outerShdw blurRad="57150" rotWithShape="0" algn="bl" dir="5400000" dist="19050">
              <a:srgbClr val="000000">
                <a:alpha val="50000"/>
              </a:srgbClr>
            </a:outerShdw>
          </a:effectLst>
        </p:spPr>
      </p:pic>
      <p:pic>
        <p:nvPicPr>
          <p:cNvPr id="389" name="Google Shape;389;p55"/>
          <p:cNvPicPr preferRelativeResize="0"/>
          <p:nvPr/>
        </p:nvPicPr>
        <p:blipFill>
          <a:blip r:embed="rId5">
            <a:alphaModFix/>
          </a:blip>
          <a:stretch>
            <a:fillRect/>
          </a:stretch>
        </p:blipFill>
        <p:spPr>
          <a:xfrm>
            <a:off x="4719302" y="1898825"/>
            <a:ext cx="4310426" cy="2612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a:t>
            </a:r>
            <a:r>
              <a:rPr lang="en" sz="2580"/>
              <a:t>forecasting</a:t>
            </a:r>
            <a:r>
              <a:rPr lang="en" sz="2380"/>
              <a:t> </a:t>
            </a:r>
            <a:r>
              <a:rPr lang="en" sz="2680"/>
              <a:t>of ARIMA(1,1,1)-GARCH(1,0)</a:t>
            </a:r>
            <a:endParaRPr sz="2580"/>
          </a:p>
        </p:txBody>
      </p:sp>
      <p:sp>
        <p:nvSpPr>
          <p:cNvPr id="395" name="Google Shape;395;p5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                     Model output from data before 2016                                           Forecast for data between 2016 - 2019</a:t>
            </a:r>
            <a:endParaRPr sz="1400"/>
          </a:p>
          <a:p>
            <a:pPr indent="0" lvl="0" marL="0" rtl="0" algn="l">
              <a:spcBef>
                <a:spcPts val="0"/>
              </a:spcBef>
              <a:spcAft>
                <a:spcPts val="1200"/>
              </a:spcAft>
              <a:buNone/>
            </a:pPr>
            <a:r>
              <a:t/>
            </a:r>
            <a:endParaRPr/>
          </a:p>
        </p:txBody>
      </p:sp>
      <p:pic>
        <p:nvPicPr>
          <p:cNvPr id="396" name="Google Shape;396;p56"/>
          <p:cNvPicPr preferRelativeResize="0"/>
          <p:nvPr/>
        </p:nvPicPr>
        <p:blipFill>
          <a:blip r:embed="rId3">
            <a:alphaModFix/>
          </a:blip>
          <a:stretch>
            <a:fillRect/>
          </a:stretch>
        </p:blipFill>
        <p:spPr>
          <a:xfrm>
            <a:off x="1122550" y="1990717"/>
            <a:ext cx="3531100" cy="874158"/>
          </a:xfrm>
          <a:prstGeom prst="rect">
            <a:avLst/>
          </a:prstGeom>
          <a:noFill/>
          <a:ln>
            <a:noFill/>
          </a:ln>
          <a:effectLst>
            <a:outerShdw blurRad="57150" rotWithShape="0" algn="bl" dir="5400000" dist="19050">
              <a:srgbClr val="000000">
                <a:alpha val="50000"/>
              </a:srgbClr>
            </a:outerShdw>
          </a:effectLst>
        </p:spPr>
      </p:pic>
      <p:pic>
        <p:nvPicPr>
          <p:cNvPr id="397" name="Google Shape;397;p56"/>
          <p:cNvPicPr preferRelativeResize="0"/>
          <p:nvPr/>
        </p:nvPicPr>
        <p:blipFill>
          <a:blip r:embed="rId4">
            <a:alphaModFix/>
          </a:blip>
          <a:stretch>
            <a:fillRect/>
          </a:stretch>
        </p:blipFill>
        <p:spPr>
          <a:xfrm>
            <a:off x="1122550" y="3456150"/>
            <a:ext cx="3510227" cy="874150"/>
          </a:xfrm>
          <a:prstGeom prst="rect">
            <a:avLst/>
          </a:prstGeom>
          <a:noFill/>
          <a:ln>
            <a:noFill/>
          </a:ln>
          <a:effectLst>
            <a:outerShdw blurRad="57150" rotWithShape="0" algn="bl" dir="5400000" dist="19050">
              <a:srgbClr val="000000">
                <a:alpha val="50000"/>
              </a:srgbClr>
            </a:outerShdw>
          </a:effectLst>
        </p:spPr>
      </p:pic>
      <p:sp>
        <p:nvSpPr>
          <p:cNvPr id="398" name="Google Shape;398;p56"/>
          <p:cNvSpPr txBox="1"/>
          <p:nvPr/>
        </p:nvSpPr>
        <p:spPr>
          <a:xfrm>
            <a:off x="272000" y="22817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1</a:t>
            </a:r>
            <a:endParaRPr>
              <a:solidFill>
                <a:schemeClr val="dk1"/>
              </a:solidFill>
              <a:latin typeface="Lato"/>
              <a:ea typeface="Lato"/>
              <a:cs typeface="Lato"/>
              <a:sym typeface="Lato"/>
            </a:endParaRPr>
          </a:p>
        </p:txBody>
      </p:sp>
      <p:sp>
        <p:nvSpPr>
          <p:cNvPr id="399" name="Google Shape;399;p56"/>
          <p:cNvSpPr txBox="1"/>
          <p:nvPr/>
        </p:nvSpPr>
        <p:spPr>
          <a:xfrm>
            <a:off x="272000" y="36533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Data 2</a:t>
            </a:r>
            <a:endParaRPr>
              <a:solidFill>
                <a:schemeClr val="dk1"/>
              </a:solidFill>
              <a:latin typeface="Lato"/>
              <a:ea typeface="Lato"/>
              <a:cs typeface="Lato"/>
              <a:sym typeface="Lato"/>
            </a:endParaRPr>
          </a:p>
        </p:txBody>
      </p:sp>
      <p:pic>
        <p:nvPicPr>
          <p:cNvPr id="400" name="Google Shape;400;p56"/>
          <p:cNvPicPr preferRelativeResize="0"/>
          <p:nvPr/>
        </p:nvPicPr>
        <p:blipFill>
          <a:blip r:embed="rId5">
            <a:alphaModFix/>
          </a:blip>
          <a:stretch>
            <a:fillRect/>
          </a:stretch>
        </p:blipFill>
        <p:spPr>
          <a:xfrm>
            <a:off x="4838126" y="1990727"/>
            <a:ext cx="4069900" cy="2511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Real data and </a:t>
            </a:r>
            <a:r>
              <a:rPr lang="en" sz="2580"/>
              <a:t>forecasting</a:t>
            </a:r>
            <a:r>
              <a:rPr lang="en" sz="2380"/>
              <a:t> </a:t>
            </a:r>
            <a:r>
              <a:rPr lang="en" sz="2680"/>
              <a:t>of </a:t>
            </a:r>
            <a:r>
              <a:rPr lang="en" sz="2680"/>
              <a:t>Prophet Model</a:t>
            </a:r>
            <a:endParaRPr sz="2580"/>
          </a:p>
        </p:txBody>
      </p:sp>
      <p:sp>
        <p:nvSpPr>
          <p:cNvPr id="406" name="Google Shape;406;p5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         Fitting output  from data before 2016                                                Forecast for data between 2016 - 2019</a:t>
            </a:r>
            <a:endParaRPr sz="1400"/>
          </a:p>
          <a:p>
            <a:pPr indent="0" lvl="0" marL="0" rtl="0" algn="l">
              <a:spcBef>
                <a:spcPts val="0"/>
              </a:spcBef>
              <a:spcAft>
                <a:spcPts val="1200"/>
              </a:spcAft>
              <a:buNone/>
            </a:pPr>
            <a:r>
              <a:t/>
            </a:r>
            <a:endParaRPr/>
          </a:p>
        </p:txBody>
      </p:sp>
      <p:pic>
        <p:nvPicPr>
          <p:cNvPr id="407" name="Google Shape;407;p57"/>
          <p:cNvPicPr preferRelativeResize="0"/>
          <p:nvPr/>
        </p:nvPicPr>
        <p:blipFill>
          <a:blip r:embed="rId3">
            <a:alphaModFix/>
          </a:blip>
          <a:stretch>
            <a:fillRect/>
          </a:stretch>
        </p:blipFill>
        <p:spPr>
          <a:xfrm>
            <a:off x="435525" y="1852700"/>
            <a:ext cx="3978006" cy="2446125"/>
          </a:xfrm>
          <a:prstGeom prst="rect">
            <a:avLst/>
          </a:prstGeom>
          <a:noFill/>
          <a:ln>
            <a:noFill/>
          </a:ln>
          <a:effectLst>
            <a:outerShdw blurRad="57150" rotWithShape="0" algn="bl" dir="5400000" dist="19050">
              <a:srgbClr val="000000">
                <a:alpha val="50000"/>
              </a:srgbClr>
            </a:outerShdw>
          </a:effectLst>
        </p:spPr>
      </p:pic>
      <p:pic>
        <p:nvPicPr>
          <p:cNvPr id="408" name="Google Shape;408;p57"/>
          <p:cNvPicPr preferRelativeResize="0"/>
          <p:nvPr/>
        </p:nvPicPr>
        <p:blipFill>
          <a:blip r:embed="rId4">
            <a:alphaModFix/>
          </a:blip>
          <a:stretch>
            <a:fillRect/>
          </a:stretch>
        </p:blipFill>
        <p:spPr>
          <a:xfrm>
            <a:off x="4777100" y="1877400"/>
            <a:ext cx="3971625" cy="2446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takeaways</a:t>
            </a:r>
            <a:endParaRPr/>
          </a:p>
        </p:txBody>
      </p:sp>
      <p:sp>
        <p:nvSpPr>
          <p:cNvPr id="419" name="Google Shape;419;p5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1. </a:t>
            </a:r>
            <a:r>
              <a:rPr i="1" lang="en"/>
              <a:t>Model formulation and estimation. </a:t>
            </a:r>
            <a:r>
              <a:rPr lang="en"/>
              <a:t>We constructed six models (two ARIMA, two SARIMA, ARIMA-GARCH, Prophet) and compared their fit and forecasts.</a:t>
            </a:r>
            <a:endParaRPr/>
          </a:p>
          <a:p>
            <a:pPr indent="0" lvl="0" marL="0" rtl="0" algn="l">
              <a:spcBef>
                <a:spcPts val="1200"/>
              </a:spcBef>
              <a:spcAft>
                <a:spcPts val="0"/>
              </a:spcAft>
              <a:buNone/>
            </a:pPr>
            <a:r>
              <a:rPr lang="en"/>
              <a:t>2.  </a:t>
            </a:r>
            <a:r>
              <a:rPr i="1" lang="en"/>
              <a:t>Model selection. </a:t>
            </a:r>
            <a:r>
              <a:rPr lang="en"/>
              <a:t>We chose the ARIMA(1, 1, 1) x (1, 0, 1)</a:t>
            </a:r>
            <a:r>
              <a:rPr baseline="-25000" lang="en"/>
              <a:t>12</a:t>
            </a:r>
            <a:r>
              <a:rPr lang="en"/>
              <a:t> model, based on these criteria:</a:t>
            </a:r>
            <a:br>
              <a:rPr lang="en"/>
            </a:br>
            <a:r>
              <a:rPr lang="en"/>
              <a:t>	- The seasonal ARIMA model has lower AIC and BIC values.</a:t>
            </a:r>
            <a:br>
              <a:rPr lang="en"/>
            </a:br>
            <a:r>
              <a:rPr lang="en"/>
              <a:t>	- The forecast captures the seasonality of foodborne disease outbreaks better than non-seasonal models.</a:t>
            </a:r>
            <a:endParaRPr/>
          </a:p>
          <a:p>
            <a:pPr indent="0" lvl="0" marL="0" rtl="0" algn="l">
              <a:spcBef>
                <a:spcPts val="1200"/>
              </a:spcBef>
              <a:spcAft>
                <a:spcPts val="1200"/>
              </a:spcAft>
              <a:buNone/>
            </a:pPr>
            <a:r>
              <a:rPr lang="en"/>
              <a:t>3. </a:t>
            </a:r>
            <a:r>
              <a:rPr i="1" lang="en"/>
              <a:t>Validation. </a:t>
            </a:r>
            <a:r>
              <a:rPr lang="en"/>
              <a:t>The RMSE of the forecast is the lowest of all models that include seasonality.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Learnings</a:t>
            </a:r>
            <a:endParaRPr/>
          </a:p>
        </p:txBody>
      </p:sp>
      <p:sp>
        <p:nvSpPr>
          <p:cNvPr id="425" name="Google Shape;425;p6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Concepts:</a:t>
            </a:r>
            <a:endParaRPr/>
          </a:p>
          <a:p>
            <a:pPr indent="-342900" lvl="0" marL="457200" rtl="0" algn="l">
              <a:spcBef>
                <a:spcPts val="1200"/>
              </a:spcBef>
              <a:spcAft>
                <a:spcPts val="0"/>
              </a:spcAft>
              <a:buSzPts val="1800"/>
              <a:buChar char="●"/>
            </a:pPr>
            <a:r>
              <a:rPr lang="en"/>
              <a:t>Importance of the data</a:t>
            </a:r>
            <a:endParaRPr/>
          </a:p>
          <a:p>
            <a:pPr indent="-342900" lvl="0" marL="457200" rtl="0" algn="l">
              <a:spcBef>
                <a:spcPts val="0"/>
              </a:spcBef>
              <a:spcAft>
                <a:spcPts val="0"/>
              </a:spcAft>
              <a:buSzPts val="1800"/>
              <a:buChar char="●"/>
            </a:pPr>
            <a:r>
              <a:rPr lang="en"/>
              <a:t>Time changes everything</a:t>
            </a:r>
            <a:endParaRPr/>
          </a:p>
          <a:p>
            <a:pPr indent="-342900" lvl="0" marL="457200" rtl="0" algn="l">
              <a:spcBef>
                <a:spcPts val="0"/>
              </a:spcBef>
              <a:spcAft>
                <a:spcPts val="0"/>
              </a:spcAft>
              <a:buSzPts val="1800"/>
              <a:buChar char="●"/>
            </a:pPr>
            <a:r>
              <a:rPr lang="en"/>
              <a:t>Impact of the Data</a:t>
            </a:r>
            <a:endParaRPr/>
          </a:p>
          <a:p>
            <a:pPr indent="0" lvl="0" marL="45720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Data</a:t>
            </a:r>
            <a:endParaRPr/>
          </a:p>
        </p:txBody>
      </p:sp>
      <p:sp>
        <p:nvSpPr>
          <p:cNvPr id="431" name="Google Shape;431;p61"/>
          <p:cNvSpPr txBox="1"/>
          <p:nvPr>
            <p:ph idx="1" type="body"/>
          </p:nvPr>
        </p:nvSpPr>
        <p:spPr>
          <a:xfrm>
            <a:off x="311700" y="1417800"/>
            <a:ext cx="3730500" cy="315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Data Cleaning</a:t>
            </a:r>
            <a:endParaRPr/>
          </a:p>
          <a:p>
            <a:pPr indent="-317500" lvl="1" marL="914400" rtl="0" algn="l">
              <a:spcBef>
                <a:spcPts val="0"/>
              </a:spcBef>
              <a:spcAft>
                <a:spcPts val="0"/>
              </a:spcAft>
              <a:buSzPts val="1400"/>
              <a:buChar char="○"/>
            </a:pPr>
            <a:r>
              <a:rPr lang="en"/>
              <a:t>Source of the information</a:t>
            </a:r>
            <a:endParaRPr/>
          </a:p>
          <a:p>
            <a:pPr indent="-317500" lvl="1" marL="914400" rtl="0" algn="l">
              <a:spcBef>
                <a:spcPts val="0"/>
              </a:spcBef>
              <a:spcAft>
                <a:spcPts val="0"/>
              </a:spcAft>
              <a:buSzPts val="1400"/>
              <a:buChar char="○"/>
            </a:pPr>
            <a:r>
              <a:rPr lang="en"/>
              <a:t>Understanding the basics of the project</a:t>
            </a:r>
            <a:endParaRPr/>
          </a:p>
          <a:p>
            <a:pPr indent="-317500" lvl="1" marL="914400" rtl="0" algn="l">
              <a:spcBef>
                <a:spcPts val="0"/>
              </a:spcBef>
              <a:spcAft>
                <a:spcPts val="0"/>
              </a:spcAft>
              <a:buSzPts val="1400"/>
              <a:buChar char="○"/>
            </a:pPr>
            <a:r>
              <a:rPr lang="en"/>
              <a:t>Consumer habits</a:t>
            </a:r>
            <a:endParaRPr/>
          </a:p>
          <a:p>
            <a:pPr indent="-317500" lvl="2" marL="1371600" rtl="0" algn="l">
              <a:spcBef>
                <a:spcPts val="0"/>
              </a:spcBef>
              <a:spcAft>
                <a:spcPts val="0"/>
              </a:spcAft>
              <a:buSzPts val="1400"/>
              <a:buChar char="■"/>
            </a:pPr>
            <a:r>
              <a:rPr lang="en"/>
              <a:t>2022 - Sal - 572 (92 / 2)  Backyard Poultry</a:t>
            </a:r>
            <a:endParaRPr/>
          </a:p>
          <a:p>
            <a:pPr indent="0" lvl="0" marL="1371600" rtl="0" algn="l">
              <a:spcBef>
                <a:spcPts val="1200"/>
              </a:spcBef>
              <a:spcAft>
                <a:spcPts val="0"/>
              </a:spcAft>
              <a:buNone/>
            </a:pPr>
            <a:r>
              <a:rPr lang="en"/>
              <a:t> </a:t>
            </a:r>
            <a:endParaRPr/>
          </a:p>
          <a:p>
            <a:pPr indent="0" lvl="0" marL="457200" rtl="0" algn="l">
              <a:spcBef>
                <a:spcPts val="1200"/>
              </a:spcBef>
              <a:spcAft>
                <a:spcPts val="1200"/>
              </a:spcAft>
              <a:buNone/>
            </a:pPr>
            <a:r>
              <a:t/>
            </a:r>
            <a:endParaRPr/>
          </a:p>
        </p:txBody>
      </p:sp>
      <p:pic>
        <p:nvPicPr>
          <p:cNvPr id="432" name="Google Shape;432;p61"/>
          <p:cNvPicPr preferRelativeResize="0"/>
          <p:nvPr/>
        </p:nvPicPr>
        <p:blipFill>
          <a:blip r:embed="rId3">
            <a:alphaModFix/>
          </a:blip>
          <a:stretch>
            <a:fillRect/>
          </a:stretch>
        </p:blipFill>
        <p:spPr>
          <a:xfrm>
            <a:off x="6294925" y="561975"/>
            <a:ext cx="2638425" cy="2009775"/>
          </a:xfrm>
          <a:prstGeom prst="rect">
            <a:avLst/>
          </a:prstGeom>
          <a:noFill/>
          <a:ln>
            <a:noFill/>
          </a:ln>
          <a:effectLst>
            <a:outerShdw blurRad="57150" rotWithShape="0" algn="bl" dir="5400000" dist="19050">
              <a:srgbClr val="000000">
                <a:alpha val="50000"/>
              </a:srgbClr>
            </a:outerShdw>
          </a:effectLst>
        </p:spPr>
      </p:pic>
      <p:pic>
        <p:nvPicPr>
          <p:cNvPr id="433" name="Google Shape;433;p61"/>
          <p:cNvPicPr preferRelativeResize="0"/>
          <p:nvPr/>
        </p:nvPicPr>
        <p:blipFill>
          <a:blip r:embed="rId4">
            <a:alphaModFix/>
          </a:blip>
          <a:stretch>
            <a:fillRect/>
          </a:stretch>
        </p:blipFill>
        <p:spPr>
          <a:xfrm>
            <a:off x="6247300" y="2789500"/>
            <a:ext cx="2733675" cy="1962150"/>
          </a:xfrm>
          <a:prstGeom prst="rect">
            <a:avLst/>
          </a:prstGeom>
          <a:noFill/>
          <a:ln>
            <a:noFill/>
          </a:ln>
          <a:effectLst>
            <a:outerShdw blurRad="57150" rotWithShape="0" algn="bl" dir="5400000" dist="19050">
              <a:srgbClr val="000000">
                <a:alpha val="50000"/>
              </a:srgbClr>
            </a:outerShdw>
          </a:effectLst>
        </p:spPr>
      </p:pic>
      <p:pic>
        <p:nvPicPr>
          <p:cNvPr id="434" name="Google Shape;434;p61"/>
          <p:cNvPicPr preferRelativeResize="0"/>
          <p:nvPr/>
        </p:nvPicPr>
        <p:blipFill>
          <a:blip r:embed="rId5">
            <a:alphaModFix/>
          </a:blip>
          <a:stretch>
            <a:fillRect/>
          </a:stretch>
        </p:blipFill>
        <p:spPr>
          <a:xfrm>
            <a:off x="4168738" y="1721913"/>
            <a:ext cx="2200275" cy="204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155425"/>
            <a:ext cx="85206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80"/>
              <a:t>Stationarity</a:t>
            </a:r>
            <a:endParaRPr sz="2280"/>
          </a:p>
        </p:txBody>
      </p:sp>
      <p:sp>
        <p:nvSpPr>
          <p:cNvPr id="93" name="Google Shape;93;p17"/>
          <p:cNvSpPr txBox="1"/>
          <p:nvPr>
            <p:ph idx="1" type="body"/>
          </p:nvPr>
        </p:nvSpPr>
        <p:spPr>
          <a:xfrm>
            <a:off x="311700" y="1347375"/>
            <a:ext cx="4684500" cy="33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Variability is much greater from 1998 to 2010 and decreases from 2011 to 2015. Illnesses also seem to be trending downward and might be seasonal.</a:t>
            </a:r>
            <a:endParaRPr/>
          </a:p>
          <a:p>
            <a:pPr indent="0" lvl="0" marL="0" rtl="0" algn="l">
              <a:spcBef>
                <a:spcPts val="1200"/>
              </a:spcBef>
              <a:spcAft>
                <a:spcPts val="1200"/>
              </a:spcAft>
              <a:buNone/>
            </a:pPr>
            <a:r>
              <a:rPr lang="en"/>
              <a:t>Log transforming and differencing achieved a more constant variance and got rid of the trend, giving us stationary data to work with.</a:t>
            </a:r>
            <a:endParaRPr/>
          </a:p>
        </p:txBody>
      </p:sp>
      <p:pic>
        <p:nvPicPr>
          <p:cNvPr id="94" name="Google Shape;94;p17"/>
          <p:cNvPicPr preferRelativeResize="0"/>
          <p:nvPr/>
        </p:nvPicPr>
        <p:blipFill>
          <a:blip r:embed="rId3">
            <a:alphaModFix/>
          </a:blip>
          <a:stretch>
            <a:fillRect/>
          </a:stretch>
        </p:blipFill>
        <p:spPr>
          <a:xfrm>
            <a:off x="5214101" y="249100"/>
            <a:ext cx="3618200" cy="4493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Changes Everything</a:t>
            </a:r>
            <a:endParaRPr/>
          </a:p>
        </p:txBody>
      </p:sp>
      <p:sp>
        <p:nvSpPr>
          <p:cNvPr id="440" name="Google Shape;440;p62"/>
          <p:cNvSpPr txBox="1"/>
          <p:nvPr>
            <p:ph idx="1" type="body"/>
          </p:nvPr>
        </p:nvSpPr>
        <p:spPr>
          <a:xfrm>
            <a:off x="311700" y="1417800"/>
            <a:ext cx="39453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Regulatory Changes</a:t>
            </a:r>
            <a:endParaRPr/>
          </a:p>
          <a:p>
            <a:pPr indent="-317500" lvl="1" marL="914400" rtl="0" algn="l">
              <a:spcBef>
                <a:spcPts val="0"/>
              </a:spcBef>
              <a:spcAft>
                <a:spcPts val="0"/>
              </a:spcAft>
              <a:buSzPts val="1400"/>
              <a:buChar char="○"/>
            </a:pPr>
            <a:r>
              <a:rPr lang="en"/>
              <a:t>Time Delays in Implementation</a:t>
            </a:r>
            <a:endParaRPr/>
          </a:p>
          <a:p>
            <a:pPr indent="-342900" lvl="0" marL="457200" rtl="0" algn="l">
              <a:spcBef>
                <a:spcPts val="0"/>
              </a:spcBef>
              <a:spcAft>
                <a:spcPts val="0"/>
              </a:spcAft>
              <a:buSzPts val="1800"/>
              <a:buChar char="●"/>
            </a:pPr>
            <a:r>
              <a:rPr lang="en"/>
              <a:t>Improvements in Data Collection</a:t>
            </a:r>
            <a:endParaRPr/>
          </a:p>
          <a:p>
            <a:pPr indent="-342900" lvl="0" marL="457200" rtl="0" algn="l">
              <a:spcBef>
                <a:spcPts val="0"/>
              </a:spcBef>
              <a:spcAft>
                <a:spcPts val="0"/>
              </a:spcAft>
              <a:buSzPts val="1800"/>
              <a:buChar char="●"/>
            </a:pPr>
            <a:r>
              <a:rPr lang="en"/>
              <a:t>Improvements in Testing</a:t>
            </a:r>
            <a:endParaRPr/>
          </a:p>
          <a:p>
            <a:pPr indent="0" lvl="0" marL="457200" rtl="0" algn="l">
              <a:spcBef>
                <a:spcPts val="1200"/>
              </a:spcBef>
              <a:spcAft>
                <a:spcPts val="1200"/>
              </a:spcAft>
              <a:buNone/>
            </a:pPr>
            <a:r>
              <a:t/>
            </a:r>
            <a:endParaRPr/>
          </a:p>
        </p:txBody>
      </p:sp>
      <p:pic>
        <p:nvPicPr>
          <p:cNvPr id="441" name="Google Shape;441;p62"/>
          <p:cNvPicPr preferRelativeResize="0"/>
          <p:nvPr/>
        </p:nvPicPr>
        <p:blipFill>
          <a:blip r:embed="rId3">
            <a:alphaModFix/>
          </a:blip>
          <a:stretch>
            <a:fillRect/>
          </a:stretch>
        </p:blipFill>
        <p:spPr>
          <a:xfrm>
            <a:off x="4234900" y="946500"/>
            <a:ext cx="4832899" cy="2932599"/>
          </a:xfrm>
          <a:prstGeom prst="rect">
            <a:avLst/>
          </a:prstGeom>
          <a:noFill/>
          <a:ln>
            <a:noFill/>
          </a:ln>
          <a:effectLst>
            <a:outerShdw blurRad="57150" rotWithShape="0" algn="bl" dir="5400000" dist="19050">
              <a:srgbClr val="000000">
                <a:alpha val="50000"/>
              </a:srgbClr>
            </a:outerShdw>
          </a:effectLst>
        </p:spPr>
      </p:pic>
      <p:pic>
        <p:nvPicPr>
          <p:cNvPr id="442" name="Google Shape;442;p62"/>
          <p:cNvPicPr preferRelativeResize="0"/>
          <p:nvPr/>
        </p:nvPicPr>
        <p:blipFill>
          <a:blip r:embed="rId4">
            <a:alphaModFix/>
          </a:blip>
          <a:stretch>
            <a:fillRect/>
          </a:stretch>
        </p:blipFill>
        <p:spPr>
          <a:xfrm>
            <a:off x="147485" y="4107701"/>
            <a:ext cx="8417763" cy="826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Outbreaks</a:t>
            </a:r>
            <a:endParaRPr/>
          </a:p>
        </p:txBody>
      </p:sp>
      <p:sp>
        <p:nvSpPr>
          <p:cNvPr id="448" name="Google Shape;448;p63"/>
          <p:cNvSpPr txBox="1"/>
          <p:nvPr>
            <p:ph idx="1" type="body"/>
          </p:nvPr>
        </p:nvSpPr>
        <p:spPr>
          <a:xfrm>
            <a:off x="235500" y="1297925"/>
            <a:ext cx="3926400" cy="2888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1999 - Hot Dogs - LM - 100</a:t>
            </a:r>
            <a:endParaRPr/>
          </a:p>
          <a:p>
            <a:pPr indent="-342900" lvl="0" marL="457200" rtl="0" algn="l">
              <a:spcBef>
                <a:spcPts val="0"/>
              </a:spcBef>
              <a:spcAft>
                <a:spcPts val="0"/>
              </a:spcAft>
              <a:buSzPts val="1800"/>
              <a:buChar char="●"/>
            </a:pPr>
            <a:r>
              <a:rPr lang="en"/>
              <a:t>2006  - Spinach - EC 205</a:t>
            </a:r>
            <a:endParaRPr/>
          </a:p>
          <a:p>
            <a:pPr indent="-342900" lvl="0" marL="457200" rtl="0" algn="l">
              <a:spcBef>
                <a:spcPts val="0"/>
              </a:spcBef>
              <a:spcAft>
                <a:spcPts val="0"/>
              </a:spcAft>
              <a:buSzPts val="1800"/>
              <a:buChar char="●"/>
            </a:pPr>
            <a:r>
              <a:rPr lang="en"/>
              <a:t>2006 - Taco Bell - EC 71</a:t>
            </a:r>
            <a:endParaRPr/>
          </a:p>
          <a:p>
            <a:pPr indent="-342900" lvl="0" marL="457200" rtl="0" algn="l">
              <a:spcBef>
                <a:spcPts val="0"/>
              </a:spcBef>
              <a:spcAft>
                <a:spcPts val="0"/>
              </a:spcAft>
              <a:buSzPts val="1800"/>
              <a:buChar char="●"/>
            </a:pPr>
            <a:r>
              <a:rPr lang="en"/>
              <a:t>2009 -Peanut Butter - SAL - 714</a:t>
            </a:r>
            <a:endParaRPr/>
          </a:p>
          <a:p>
            <a:pPr indent="-342900" lvl="0" marL="457200" rtl="0" algn="l">
              <a:spcBef>
                <a:spcPts val="0"/>
              </a:spcBef>
              <a:spcAft>
                <a:spcPts val="0"/>
              </a:spcAft>
              <a:buSzPts val="1800"/>
              <a:buChar char="●"/>
            </a:pPr>
            <a:r>
              <a:rPr lang="en"/>
              <a:t>2011 - Canteloupes - LM 147</a:t>
            </a:r>
            <a:endParaRPr/>
          </a:p>
          <a:p>
            <a:pPr indent="-342900" lvl="0" marL="457200" rtl="0" algn="l">
              <a:spcBef>
                <a:spcPts val="0"/>
              </a:spcBef>
              <a:spcAft>
                <a:spcPts val="0"/>
              </a:spcAft>
              <a:buSzPts val="1800"/>
              <a:buChar char="●"/>
            </a:pPr>
            <a:r>
              <a:rPr lang="en"/>
              <a:t>2011 -Ground Turkey - SAL - 136</a:t>
            </a:r>
            <a:endParaRPr/>
          </a:p>
          <a:p>
            <a:pPr indent="-342900" lvl="0" marL="457200" rtl="0" algn="l">
              <a:spcBef>
                <a:spcPts val="0"/>
              </a:spcBef>
              <a:spcAft>
                <a:spcPts val="0"/>
              </a:spcAft>
              <a:buSzPts val="1800"/>
              <a:buChar char="●"/>
            </a:pPr>
            <a:r>
              <a:rPr lang="en"/>
              <a:t>2013 - Chicken - Sal - 634</a:t>
            </a:r>
            <a:endParaRPr/>
          </a:p>
          <a:p>
            <a:pPr indent="-342900" lvl="0" marL="457200" rtl="0" algn="l">
              <a:spcBef>
                <a:spcPts val="0"/>
              </a:spcBef>
              <a:spcAft>
                <a:spcPts val="0"/>
              </a:spcAft>
              <a:buSzPts val="1800"/>
              <a:buChar char="●"/>
            </a:pPr>
            <a:r>
              <a:rPr lang="en"/>
              <a:t>2015 - Chipotle - EC - 55</a:t>
            </a:r>
            <a:endParaRPr/>
          </a:p>
          <a:p>
            <a:pPr indent="-342900" lvl="0" marL="457200" rtl="0" algn="l">
              <a:spcBef>
                <a:spcPts val="0"/>
              </a:spcBef>
              <a:spcAft>
                <a:spcPts val="0"/>
              </a:spcAft>
              <a:buSzPts val="1800"/>
              <a:buChar char="●"/>
            </a:pPr>
            <a:r>
              <a:rPr lang="en"/>
              <a:t>2015 - Mexi Cucumbers - SAL - 907</a:t>
            </a:r>
            <a:endParaRPr/>
          </a:p>
        </p:txBody>
      </p:sp>
      <p:pic>
        <p:nvPicPr>
          <p:cNvPr id="449" name="Google Shape;449;p63"/>
          <p:cNvPicPr preferRelativeResize="0"/>
          <p:nvPr/>
        </p:nvPicPr>
        <p:blipFill>
          <a:blip r:embed="rId3">
            <a:alphaModFix/>
          </a:blip>
          <a:stretch>
            <a:fillRect/>
          </a:stretch>
        </p:blipFill>
        <p:spPr>
          <a:xfrm>
            <a:off x="7076823" y="2690775"/>
            <a:ext cx="1442175" cy="1691950"/>
          </a:xfrm>
          <a:prstGeom prst="rect">
            <a:avLst/>
          </a:prstGeom>
          <a:noFill/>
          <a:ln>
            <a:noFill/>
          </a:ln>
          <a:effectLst>
            <a:outerShdw blurRad="57150" rotWithShape="0" algn="bl" dir="5400000" dist="19050">
              <a:srgbClr val="000000">
                <a:alpha val="50000"/>
              </a:srgbClr>
            </a:outerShdw>
          </a:effectLst>
        </p:spPr>
      </p:pic>
      <p:sp>
        <p:nvSpPr>
          <p:cNvPr id="450" name="Google Shape;450;p63"/>
          <p:cNvSpPr txBox="1"/>
          <p:nvPr/>
        </p:nvSpPr>
        <p:spPr>
          <a:xfrm>
            <a:off x="5722475" y="1353925"/>
            <a:ext cx="3211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2016 - Flour - EC 63</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2017 - Leafy Greens - EC 25</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2018 - Romaine - EC 272</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2019 - Ground Beef - EC 209</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2019 - Flour - EC 167</a:t>
            </a:r>
            <a:endParaRPr>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Impacts of the Data</a:t>
            </a:r>
            <a:endParaRPr/>
          </a:p>
        </p:txBody>
      </p:sp>
      <p:sp>
        <p:nvSpPr>
          <p:cNvPr id="456" name="Google Shape;456;p64"/>
          <p:cNvSpPr txBox="1"/>
          <p:nvPr>
            <p:ph idx="1" type="body"/>
          </p:nvPr>
        </p:nvSpPr>
        <p:spPr>
          <a:xfrm>
            <a:off x="423700" y="1324475"/>
            <a:ext cx="42603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Determines success of the industry </a:t>
            </a:r>
            <a:endParaRPr/>
          </a:p>
          <a:p>
            <a:pPr indent="-342900" lvl="0" marL="457200" rtl="0" algn="l">
              <a:spcBef>
                <a:spcPts val="0"/>
              </a:spcBef>
              <a:spcAft>
                <a:spcPts val="0"/>
              </a:spcAft>
              <a:buSzPts val="1800"/>
              <a:buChar char="●"/>
            </a:pPr>
            <a:r>
              <a:rPr lang="en"/>
              <a:t>Basis for Regulatory Goals and Changes</a:t>
            </a:r>
            <a:endParaRPr/>
          </a:p>
          <a:p>
            <a:pPr indent="-317500" lvl="1" marL="914400" rtl="0" algn="l">
              <a:spcBef>
                <a:spcPts val="0"/>
              </a:spcBef>
              <a:spcAft>
                <a:spcPts val="0"/>
              </a:spcAft>
              <a:buSzPts val="1400"/>
              <a:buChar char="○"/>
            </a:pPr>
            <a:r>
              <a:rPr lang="en"/>
              <a:t>Healthy People Goals - CDC</a:t>
            </a:r>
            <a:endParaRPr/>
          </a:p>
          <a:p>
            <a:pPr indent="-317500" lvl="1" marL="914400" rtl="0" algn="l">
              <a:spcBef>
                <a:spcPts val="0"/>
              </a:spcBef>
              <a:spcAft>
                <a:spcPts val="0"/>
              </a:spcAft>
              <a:buSzPts val="1400"/>
              <a:buChar char="○"/>
            </a:pPr>
            <a:r>
              <a:rPr lang="en"/>
              <a:t>USDA / FDA Strategy</a:t>
            </a:r>
            <a:endParaRPr/>
          </a:p>
          <a:p>
            <a:pPr indent="-342900" lvl="0" marL="457200" rtl="0" algn="l">
              <a:spcBef>
                <a:spcPts val="0"/>
              </a:spcBef>
              <a:spcAft>
                <a:spcPts val="0"/>
              </a:spcAft>
              <a:buSzPts val="1800"/>
              <a:buChar char="●"/>
            </a:pPr>
            <a:r>
              <a:rPr lang="en"/>
              <a:t>Regulatory Changes - </a:t>
            </a:r>
            <a:endParaRPr/>
          </a:p>
          <a:p>
            <a:pPr indent="-317500" lvl="1" marL="914400" rtl="0" algn="l">
              <a:spcBef>
                <a:spcPts val="0"/>
              </a:spcBef>
              <a:spcAft>
                <a:spcPts val="0"/>
              </a:spcAft>
              <a:buSzPts val="1400"/>
              <a:buChar char="○"/>
            </a:pPr>
            <a:r>
              <a:rPr lang="en"/>
              <a:t>Sal Adulterant - Kiev / Cordon Blue</a:t>
            </a:r>
            <a:endParaRPr/>
          </a:p>
          <a:p>
            <a:pPr indent="-317500" lvl="1" marL="914400" rtl="0" algn="l">
              <a:spcBef>
                <a:spcPts val="0"/>
              </a:spcBef>
              <a:spcAft>
                <a:spcPts val="0"/>
              </a:spcAft>
              <a:buSzPts val="1400"/>
              <a:buChar char="○"/>
            </a:pPr>
            <a:r>
              <a:rPr lang="en"/>
              <a:t>Flour Mills</a:t>
            </a:r>
            <a:endParaRPr/>
          </a:p>
          <a:p>
            <a:pPr indent="-317500" lvl="1" marL="914400" rtl="0" algn="l">
              <a:spcBef>
                <a:spcPts val="0"/>
              </a:spcBef>
              <a:spcAft>
                <a:spcPts val="0"/>
              </a:spcAft>
              <a:buSzPts val="1400"/>
              <a:buChar char="○"/>
            </a:pPr>
            <a:r>
              <a:rPr lang="en"/>
              <a:t>Exclusion of Supply</a:t>
            </a:r>
            <a:endParaRPr/>
          </a:p>
        </p:txBody>
      </p:sp>
      <p:pic>
        <p:nvPicPr>
          <p:cNvPr id="457" name="Google Shape;457;p64"/>
          <p:cNvPicPr preferRelativeResize="0"/>
          <p:nvPr/>
        </p:nvPicPr>
        <p:blipFill>
          <a:blip r:embed="rId3">
            <a:alphaModFix/>
          </a:blip>
          <a:stretch>
            <a:fillRect/>
          </a:stretch>
        </p:blipFill>
        <p:spPr>
          <a:xfrm>
            <a:off x="4684000" y="2832150"/>
            <a:ext cx="4072302" cy="1643225"/>
          </a:xfrm>
          <a:prstGeom prst="rect">
            <a:avLst/>
          </a:prstGeom>
          <a:noFill/>
          <a:ln>
            <a:noFill/>
          </a:ln>
          <a:effectLst>
            <a:outerShdw blurRad="57150" rotWithShape="0" algn="bl" dir="5400000" dist="19050">
              <a:srgbClr val="000000">
                <a:alpha val="50000"/>
              </a:srgbClr>
            </a:outerShdw>
          </a:effectLst>
        </p:spPr>
      </p:pic>
      <p:pic>
        <p:nvPicPr>
          <p:cNvPr id="458" name="Google Shape;458;p64"/>
          <p:cNvPicPr preferRelativeResize="0"/>
          <p:nvPr/>
        </p:nvPicPr>
        <p:blipFill>
          <a:blip r:embed="rId4">
            <a:alphaModFix/>
          </a:blip>
          <a:stretch>
            <a:fillRect/>
          </a:stretch>
        </p:blipFill>
        <p:spPr>
          <a:xfrm>
            <a:off x="5577476" y="372725"/>
            <a:ext cx="2408792" cy="2134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5"/>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 comments, suggestions?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6"/>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for your</a:t>
            </a:r>
            <a:endParaRPr/>
          </a:p>
          <a:p>
            <a:pPr indent="0" lvl="0" marL="0" rtl="0" algn="ctr">
              <a:spcBef>
                <a:spcPts val="0"/>
              </a:spcBef>
              <a:spcAft>
                <a:spcPts val="0"/>
              </a:spcAft>
              <a:buNone/>
            </a:pPr>
            <a:r>
              <a:rPr lang="en"/>
              <a:t>engagement and feedback!</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Surprisingly good of </a:t>
            </a:r>
            <a:r>
              <a:rPr lang="en" sz="2680"/>
              <a:t>Prophet Model</a:t>
            </a:r>
            <a:r>
              <a:rPr lang="en"/>
              <a:t> </a:t>
            </a:r>
            <a:endParaRPr/>
          </a:p>
        </p:txBody>
      </p:sp>
      <p:sp>
        <p:nvSpPr>
          <p:cNvPr id="474" name="Google Shape;474;p6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5" name="Google Shape;475;p67"/>
          <p:cNvPicPr preferRelativeResize="0"/>
          <p:nvPr/>
        </p:nvPicPr>
        <p:blipFill>
          <a:blip r:embed="rId3">
            <a:alphaModFix/>
          </a:blip>
          <a:stretch>
            <a:fillRect/>
          </a:stretch>
        </p:blipFill>
        <p:spPr>
          <a:xfrm>
            <a:off x="1277923" y="1268423"/>
            <a:ext cx="6137625" cy="365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ACF and PACF</a:t>
            </a:r>
            <a:endParaRPr/>
          </a:p>
        </p:txBody>
      </p:sp>
      <p:sp>
        <p:nvSpPr>
          <p:cNvPr id="100" name="Google Shape;100;p18"/>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1" name="Google Shape;101;p18"/>
          <p:cNvSpPr txBox="1"/>
          <p:nvPr>
            <p:ph idx="2" type="body"/>
          </p:nvPr>
        </p:nvSpPr>
        <p:spPr>
          <a:xfrm>
            <a:off x="4712800" y="1290275"/>
            <a:ext cx="3760800" cy="145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Only the first lag appears to be significant, </a:t>
            </a:r>
            <a:r>
              <a:rPr lang="en"/>
              <a:t>while</a:t>
            </a:r>
            <a:r>
              <a:rPr lang="en"/>
              <a:t> the ACF is not significantly different from zero afterwards.</a:t>
            </a:r>
            <a:endParaRPr/>
          </a:p>
        </p:txBody>
      </p:sp>
      <p:pic>
        <p:nvPicPr>
          <p:cNvPr id="102" name="Google Shape;102;p18"/>
          <p:cNvPicPr preferRelativeResize="0"/>
          <p:nvPr/>
        </p:nvPicPr>
        <p:blipFill>
          <a:blip r:embed="rId3">
            <a:alphaModFix/>
          </a:blip>
          <a:stretch>
            <a:fillRect/>
          </a:stretch>
        </p:blipFill>
        <p:spPr>
          <a:xfrm>
            <a:off x="174350" y="1290275"/>
            <a:ext cx="4114800" cy="2057400"/>
          </a:xfrm>
          <a:prstGeom prst="rect">
            <a:avLst/>
          </a:prstGeom>
          <a:noFill/>
          <a:ln>
            <a:noFill/>
          </a:ln>
          <a:effectLst>
            <a:outerShdw blurRad="57150" rotWithShape="0" algn="bl" dir="5400000" dist="19050">
              <a:srgbClr val="000000">
                <a:alpha val="50000"/>
              </a:srgbClr>
            </a:outerShdw>
          </a:effectLst>
        </p:spPr>
      </p:pic>
      <p:pic>
        <p:nvPicPr>
          <p:cNvPr id="103" name="Google Shape;103;p18"/>
          <p:cNvPicPr preferRelativeResize="0"/>
          <p:nvPr/>
        </p:nvPicPr>
        <p:blipFill>
          <a:blip r:embed="rId4">
            <a:alphaModFix/>
          </a:blip>
          <a:stretch>
            <a:fillRect/>
          </a:stretch>
        </p:blipFill>
        <p:spPr>
          <a:xfrm>
            <a:off x="4855825" y="2917100"/>
            <a:ext cx="4114800" cy="2057400"/>
          </a:xfrm>
          <a:prstGeom prst="rect">
            <a:avLst/>
          </a:prstGeom>
          <a:noFill/>
          <a:ln>
            <a:noFill/>
          </a:ln>
          <a:effectLst>
            <a:outerShdw blurRad="57150" rotWithShape="0" algn="bl" dir="5400000" dist="19050">
              <a:srgbClr val="000000">
                <a:alpha val="50000"/>
              </a:srgbClr>
            </a:outerShdw>
          </a:effectLst>
        </p:spPr>
      </p:pic>
      <p:sp>
        <p:nvSpPr>
          <p:cNvPr id="104" name="Google Shape;104;p18"/>
          <p:cNvSpPr txBox="1"/>
          <p:nvPr>
            <p:ph idx="2" type="body"/>
          </p:nvPr>
        </p:nvSpPr>
        <p:spPr>
          <a:xfrm>
            <a:off x="387600" y="3722300"/>
            <a:ext cx="3848100" cy="125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partial autocorrelogram appears to tail off over time. The first few lags are significant, and the magnitude of PACF decreases over time.</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 Estimation of MA(1)</a:t>
            </a:r>
            <a:endParaRPr/>
          </a:p>
        </p:txBody>
      </p:sp>
      <p:sp>
        <p:nvSpPr>
          <p:cNvPr id="110" name="Google Shape;110;p19"/>
          <p:cNvSpPr txBox="1"/>
          <p:nvPr>
            <p:ph idx="1" type="body"/>
          </p:nvPr>
        </p:nvSpPr>
        <p:spPr>
          <a:xfrm>
            <a:off x="311700" y="141795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MLE estimation (unconditional least squares) with the sarima function in the astsa library</a:t>
            </a:r>
            <a:endParaRPr sz="1800"/>
          </a:p>
          <a:p>
            <a:pPr indent="-342900" lvl="0" marL="457200" rtl="0" algn="l">
              <a:spcBef>
                <a:spcPts val="0"/>
              </a:spcBef>
              <a:spcAft>
                <a:spcPts val="0"/>
              </a:spcAft>
              <a:buSzPts val="1800"/>
              <a:buChar char="●"/>
            </a:pPr>
            <a:r>
              <a:rPr lang="en" sz="1800"/>
              <a:t>Using p = 0, d= 1 (using log data) and q = 1 yielded best results</a:t>
            </a:r>
            <a:endParaRPr sz="1800"/>
          </a:p>
          <a:p>
            <a:pPr indent="-317500" lvl="1" marL="914400" rtl="0" algn="l">
              <a:spcBef>
                <a:spcPts val="0"/>
              </a:spcBef>
              <a:spcAft>
                <a:spcPts val="0"/>
              </a:spcAft>
              <a:buSzPts val="1400"/>
              <a:buChar char="○"/>
            </a:pPr>
            <a:r>
              <a:rPr lang="en" sz="1400"/>
              <a:t>Values converged = &gt; reasonable model</a:t>
            </a:r>
            <a:endParaRPr sz="1400"/>
          </a:p>
          <a:p>
            <a:pPr indent="-317500" lvl="1" marL="914400" rtl="0" algn="l">
              <a:spcBef>
                <a:spcPts val="0"/>
              </a:spcBef>
              <a:spcAft>
                <a:spcPts val="0"/>
              </a:spcAft>
              <a:buSzPts val="1400"/>
              <a:buChar char="○"/>
            </a:pPr>
            <a:r>
              <a:rPr lang="en" sz="1400"/>
              <a:t>Conditional SS = -1.010483</a:t>
            </a:r>
            <a:endParaRPr sz="1400"/>
          </a:p>
          <a:p>
            <a:pPr indent="-317500" lvl="1" marL="914400" rtl="0" algn="l">
              <a:spcBef>
                <a:spcPts val="0"/>
              </a:spcBef>
              <a:spcAft>
                <a:spcPts val="0"/>
              </a:spcAft>
              <a:buSzPts val="1400"/>
              <a:buChar char="○"/>
            </a:pPr>
            <a:r>
              <a:rPr lang="en" sz="1400"/>
              <a:t>Unconditional SS = -1.017639</a:t>
            </a:r>
            <a:endParaRPr sz="1400"/>
          </a:p>
          <a:p>
            <a:pPr indent="-317500" lvl="1" marL="914400" rtl="0" algn="l">
              <a:spcBef>
                <a:spcPts val="0"/>
              </a:spcBef>
              <a:spcAft>
                <a:spcPts val="0"/>
              </a:spcAft>
              <a:buSzPts val="1400"/>
              <a:buChar char="○"/>
            </a:pPr>
            <a:r>
              <a:rPr lang="en" sz="1400"/>
              <a:t>MA(1) term significant </a:t>
            </a:r>
            <a:endParaRPr sz="1400"/>
          </a:p>
          <a:p>
            <a:pPr indent="-317500" lvl="1" marL="914400" rtl="0" algn="l">
              <a:spcBef>
                <a:spcPts val="0"/>
              </a:spcBef>
              <a:spcAft>
                <a:spcPts val="0"/>
              </a:spcAft>
              <a:buSzPts val="1400"/>
              <a:buChar char="○"/>
            </a:pPr>
            <a:r>
              <a:t/>
            </a:r>
            <a:endParaRPr sz="1400"/>
          </a:p>
        </p:txBody>
      </p:sp>
      <p:pic>
        <p:nvPicPr>
          <p:cNvPr id="111" name="Google Shape;111;p19"/>
          <p:cNvPicPr preferRelativeResize="0"/>
          <p:nvPr/>
        </p:nvPicPr>
        <p:blipFill>
          <a:blip r:embed="rId3">
            <a:alphaModFix/>
          </a:blip>
          <a:stretch>
            <a:fillRect/>
          </a:stretch>
        </p:blipFill>
        <p:spPr>
          <a:xfrm>
            <a:off x="5234475" y="3024170"/>
            <a:ext cx="3355848" cy="1691640"/>
          </a:xfrm>
          <a:prstGeom prst="rect">
            <a:avLst/>
          </a:prstGeom>
          <a:noFill/>
          <a:ln>
            <a:noFill/>
          </a:ln>
          <a:effectLst>
            <a:outerShdw blurRad="57150" rotWithShape="0" algn="bl" dir="5400000" dist="19050">
              <a:srgbClr val="000000">
                <a:alpha val="50000"/>
              </a:srgbClr>
            </a:outerShdw>
          </a:effectLst>
        </p:spPr>
      </p:pic>
      <p:pic>
        <p:nvPicPr>
          <p:cNvPr id="112" name="Google Shape;112;p19"/>
          <p:cNvPicPr preferRelativeResize="0"/>
          <p:nvPr/>
        </p:nvPicPr>
        <p:blipFill>
          <a:blip r:embed="rId4">
            <a:alphaModFix/>
          </a:blip>
          <a:stretch>
            <a:fillRect/>
          </a:stretch>
        </p:blipFill>
        <p:spPr>
          <a:xfrm>
            <a:off x="1332750" y="3480359"/>
            <a:ext cx="1772900" cy="318225"/>
          </a:xfrm>
          <a:prstGeom prst="rect">
            <a:avLst/>
          </a:prstGeom>
          <a:noFill/>
          <a:ln>
            <a:noFill/>
          </a:ln>
          <a:effectLst>
            <a:outerShdw blurRad="57150" rotWithShape="0" algn="bl" dir="5400000" dist="19050">
              <a:srgbClr val="000000">
                <a:alpha val="50000"/>
              </a:srgbClr>
            </a:outerShdw>
          </a:effectLst>
        </p:spPr>
      </p:pic>
      <p:pic>
        <p:nvPicPr>
          <p:cNvPr id="113" name="Google Shape;113;p19"/>
          <p:cNvPicPr preferRelativeResize="0"/>
          <p:nvPr/>
        </p:nvPicPr>
        <p:blipFill>
          <a:blip r:embed="rId5">
            <a:alphaModFix/>
          </a:blip>
          <a:stretch>
            <a:fillRect/>
          </a:stretch>
        </p:blipFill>
        <p:spPr>
          <a:xfrm>
            <a:off x="1332750" y="4134825"/>
            <a:ext cx="1772900" cy="275244"/>
          </a:xfrm>
          <a:prstGeom prst="rect">
            <a:avLst/>
          </a:prstGeom>
          <a:noFill/>
          <a:ln>
            <a:noFill/>
          </a:ln>
          <a:effectLst>
            <a:outerShdw blurRad="57150" rotWithShape="0" algn="bl" dir="5400000" dist="19050">
              <a:srgbClr val="000000">
                <a:alpha val="50000"/>
              </a:srgbClr>
            </a:outerShdw>
          </a:effectLst>
        </p:spPr>
      </p:pic>
      <p:pic>
        <p:nvPicPr>
          <p:cNvPr id="114" name="Google Shape;114;p19"/>
          <p:cNvPicPr preferRelativeResize="0"/>
          <p:nvPr/>
        </p:nvPicPr>
        <p:blipFill>
          <a:blip r:embed="rId6">
            <a:alphaModFix/>
          </a:blip>
          <a:stretch>
            <a:fillRect/>
          </a:stretch>
        </p:blipFill>
        <p:spPr>
          <a:xfrm>
            <a:off x="1332750" y="3916742"/>
            <a:ext cx="2775375" cy="21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Estimation Output of MA(1)</a:t>
            </a:r>
            <a:endParaRPr/>
          </a:p>
        </p:txBody>
      </p:sp>
      <p:sp>
        <p:nvSpPr>
          <p:cNvPr id="120" name="Google Shape;120;p20"/>
          <p:cNvSpPr txBox="1"/>
          <p:nvPr>
            <p:ph idx="1" type="body"/>
          </p:nvPr>
        </p:nvSpPr>
        <p:spPr>
          <a:xfrm>
            <a:off x="311700" y="1417950"/>
            <a:ext cx="30273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Scattered, Normally distributed residuals</a:t>
            </a:r>
            <a:endParaRPr sz="1800"/>
          </a:p>
          <a:p>
            <a:pPr indent="-342900" lvl="0" marL="457200" rtl="0" algn="l">
              <a:spcBef>
                <a:spcPts val="0"/>
              </a:spcBef>
              <a:spcAft>
                <a:spcPts val="0"/>
              </a:spcAft>
              <a:buSzPts val="1800"/>
              <a:buChar char="●"/>
            </a:pPr>
            <a:r>
              <a:rPr lang="en" sz="1800"/>
              <a:t>ACF shows no departure from model assumptions</a:t>
            </a:r>
            <a:endParaRPr sz="1800"/>
          </a:p>
          <a:p>
            <a:pPr indent="-342900" lvl="0" marL="457200" rtl="0" algn="l">
              <a:spcBef>
                <a:spcPts val="0"/>
              </a:spcBef>
              <a:spcAft>
                <a:spcPts val="0"/>
              </a:spcAft>
              <a:buSzPts val="1800"/>
              <a:buChar char="●"/>
            </a:pPr>
            <a:r>
              <a:rPr lang="en" sz="1800"/>
              <a:t>p-values for Q tests are all less than 0.05</a:t>
            </a:r>
            <a:endParaRPr sz="1800"/>
          </a:p>
          <a:p>
            <a:pPr indent="-317500" lvl="1" marL="914400" rtl="0" algn="l">
              <a:spcBef>
                <a:spcPts val="0"/>
              </a:spcBef>
              <a:spcAft>
                <a:spcPts val="0"/>
              </a:spcAft>
              <a:buSzPts val="1400"/>
              <a:buChar char="○"/>
            </a:pPr>
            <a:r>
              <a:rPr lang="en" sz="1400"/>
              <a:t>Residuals are correlated!</a:t>
            </a:r>
            <a:endParaRPr/>
          </a:p>
        </p:txBody>
      </p:sp>
      <p:pic>
        <p:nvPicPr>
          <p:cNvPr id="121" name="Google Shape;121;p20"/>
          <p:cNvPicPr preferRelativeResize="0"/>
          <p:nvPr/>
        </p:nvPicPr>
        <p:blipFill>
          <a:blip r:embed="rId3">
            <a:alphaModFix/>
          </a:blip>
          <a:stretch>
            <a:fillRect/>
          </a:stretch>
        </p:blipFill>
        <p:spPr>
          <a:xfrm>
            <a:off x="3562500" y="1278900"/>
            <a:ext cx="5257799" cy="3429000"/>
          </a:xfrm>
          <a:prstGeom prst="rect">
            <a:avLst/>
          </a:prstGeom>
          <a:noFill/>
          <a:ln>
            <a:noFill/>
          </a:ln>
          <a:effectLst>
            <a:outerShdw blurRad="57150" rotWithShape="0" algn="bl" dir="5400000" dist="19050">
              <a:srgbClr val="000000">
                <a:alpha val="50000"/>
              </a:srgbClr>
            </a:outerShdw>
          </a:effectLst>
        </p:spPr>
      </p:pic>
      <p:sp>
        <p:nvSpPr>
          <p:cNvPr id="122" name="Google Shape;122;p20"/>
          <p:cNvSpPr/>
          <p:nvPr/>
        </p:nvSpPr>
        <p:spPr>
          <a:xfrm>
            <a:off x="3731225" y="1298950"/>
            <a:ext cx="775800" cy="12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 estimation of ARIMA(1,1,1)</a:t>
            </a:r>
            <a:endParaRPr/>
          </a:p>
        </p:txBody>
      </p:sp>
      <p:sp>
        <p:nvSpPr>
          <p:cNvPr id="128" name="Google Shape;128;p2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MLE estimation (unconditional least squares) with the sarima function in the astsa library</a:t>
            </a:r>
            <a:endParaRPr/>
          </a:p>
          <a:p>
            <a:pPr indent="-342900" lvl="0" marL="457200" rtl="0" algn="l">
              <a:spcBef>
                <a:spcPts val="0"/>
              </a:spcBef>
              <a:spcAft>
                <a:spcPts val="0"/>
              </a:spcAft>
              <a:buSzPts val="1800"/>
              <a:buChar char="●"/>
            </a:pPr>
            <a:r>
              <a:rPr lang="en"/>
              <a:t>Using p = 1, d= 1 (using log data) and q = 1 yielded best results</a:t>
            </a:r>
            <a:endParaRPr/>
          </a:p>
          <a:p>
            <a:pPr indent="-317500" lvl="1" marL="914400" rtl="0" algn="l">
              <a:spcBef>
                <a:spcPts val="0"/>
              </a:spcBef>
              <a:spcAft>
                <a:spcPts val="0"/>
              </a:spcAft>
              <a:buSzPts val="1400"/>
              <a:buChar char="○"/>
            </a:pPr>
            <a:r>
              <a:rPr lang="en"/>
              <a:t>Values converged = &gt; reasonable model</a:t>
            </a:r>
            <a:endParaRPr/>
          </a:p>
          <a:p>
            <a:pPr indent="-317500" lvl="1" marL="914400" rtl="0" algn="l">
              <a:spcBef>
                <a:spcPts val="0"/>
              </a:spcBef>
              <a:spcAft>
                <a:spcPts val="0"/>
              </a:spcAft>
              <a:buSzPts val="1400"/>
              <a:buChar char="○"/>
            </a:pPr>
            <a:r>
              <a:rPr lang="en"/>
              <a:t>Conditional SS = </a:t>
            </a:r>
            <a:r>
              <a:rPr lang="en"/>
              <a:t>-1.014162</a:t>
            </a:r>
            <a:r>
              <a:rPr lang="en"/>
              <a:t> </a:t>
            </a:r>
            <a:endParaRPr/>
          </a:p>
          <a:p>
            <a:pPr indent="-317500" lvl="1" marL="914400" rtl="0" algn="l">
              <a:spcBef>
                <a:spcPts val="0"/>
              </a:spcBef>
              <a:spcAft>
                <a:spcPts val="0"/>
              </a:spcAft>
              <a:buSzPts val="1400"/>
              <a:buChar char="○"/>
            </a:pPr>
            <a:r>
              <a:rPr lang="en"/>
              <a:t>Unconditional SS = </a:t>
            </a:r>
            <a:r>
              <a:rPr lang="en"/>
              <a:t>-1.039521 </a:t>
            </a:r>
            <a:endParaRPr/>
          </a:p>
          <a:p>
            <a:pPr indent="-317500" lvl="1" marL="914400" rtl="0" algn="l">
              <a:spcBef>
                <a:spcPts val="0"/>
              </a:spcBef>
              <a:spcAft>
                <a:spcPts val="0"/>
              </a:spcAft>
              <a:buSzPts val="1400"/>
              <a:buChar char="○"/>
            </a:pPr>
            <a:r>
              <a:rPr lang="en"/>
              <a:t>AR(1) and MA(1) terms significant </a:t>
            </a:r>
            <a:endParaRPr/>
          </a:p>
          <a:p>
            <a:pPr indent="-317500" lvl="1" marL="914400" rtl="0" algn="l">
              <a:spcBef>
                <a:spcPts val="0"/>
              </a:spcBef>
              <a:spcAft>
                <a:spcPts val="0"/>
              </a:spcAft>
              <a:buSzPts val="1400"/>
              <a:buChar char="○"/>
            </a:pPr>
            <a:r>
              <a:rPr lang="en"/>
              <a:t>Smaller AIC and BIC than AR(1) and MA(1) models</a:t>
            </a:r>
            <a:endParaRPr/>
          </a:p>
          <a:p>
            <a:pPr indent="-317500" lvl="1" marL="914400" rtl="0" algn="l">
              <a:spcBef>
                <a:spcPts val="0"/>
              </a:spcBef>
              <a:spcAft>
                <a:spcPts val="0"/>
              </a:spcAft>
              <a:buSzPts val="1400"/>
              <a:buChar char="○"/>
            </a:pPr>
            <a:r>
              <a:t/>
            </a:r>
            <a:endParaRPr/>
          </a:p>
          <a:p>
            <a:pPr indent="0" lvl="0" marL="0" rtl="0" algn="l">
              <a:spcBef>
                <a:spcPts val="1200"/>
              </a:spcBef>
              <a:spcAft>
                <a:spcPts val="1200"/>
              </a:spcAft>
              <a:buNone/>
            </a:pPr>
            <a:r>
              <a:t/>
            </a:r>
            <a:endParaRPr/>
          </a:p>
        </p:txBody>
      </p:sp>
      <p:pic>
        <p:nvPicPr>
          <p:cNvPr id="129" name="Google Shape;129;p21"/>
          <p:cNvPicPr preferRelativeResize="0"/>
          <p:nvPr/>
        </p:nvPicPr>
        <p:blipFill>
          <a:blip r:embed="rId3">
            <a:alphaModFix/>
          </a:blip>
          <a:stretch>
            <a:fillRect/>
          </a:stretch>
        </p:blipFill>
        <p:spPr>
          <a:xfrm>
            <a:off x="5358400" y="2877749"/>
            <a:ext cx="3357526" cy="1690950"/>
          </a:xfrm>
          <a:prstGeom prst="rect">
            <a:avLst/>
          </a:prstGeom>
          <a:noFill/>
          <a:ln>
            <a:noFill/>
          </a:ln>
          <a:effectLst>
            <a:outerShdw blurRad="57150" rotWithShape="0" algn="bl" dir="5400000" dist="19050">
              <a:srgbClr val="000000">
                <a:alpha val="50000"/>
              </a:srgbClr>
            </a:outerShdw>
          </a:effectLst>
        </p:spPr>
      </p:pic>
      <p:pic>
        <p:nvPicPr>
          <p:cNvPr id="130" name="Google Shape;130;p21"/>
          <p:cNvPicPr preferRelativeResize="0"/>
          <p:nvPr/>
        </p:nvPicPr>
        <p:blipFill>
          <a:blip r:embed="rId4">
            <a:alphaModFix/>
          </a:blip>
          <a:stretch>
            <a:fillRect/>
          </a:stretch>
        </p:blipFill>
        <p:spPr>
          <a:xfrm>
            <a:off x="1312900" y="3685025"/>
            <a:ext cx="2727693" cy="270000"/>
          </a:xfrm>
          <a:prstGeom prst="rect">
            <a:avLst/>
          </a:prstGeom>
          <a:noFill/>
          <a:ln>
            <a:noFill/>
          </a:ln>
          <a:effectLst>
            <a:outerShdw blurRad="57150" rotWithShape="0" algn="bl" dir="5400000" dist="19050">
              <a:srgbClr val="000000">
                <a:alpha val="50000"/>
              </a:srgbClr>
            </a:outerShdw>
          </a:effectLst>
        </p:spPr>
      </p:pic>
      <p:pic>
        <p:nvPicPr>
          <p:cNvPr id="131" name="Google Shape;131;p21"/>
          <p:cNvPicPr preferRelativeResize="0"/>
          <p:nvPr/>
        </p:nvPicPr>
        <p:blipFill>
          <a:blip r:embed="rId5">
            <a:alphaModFix/>
          </a:blip>
          <a:stretch>
            <a:fillRect/>
          </a:stretch>
        </p:blipFill>
        <p:spPr>
          <a:xfrm>
            <a:off x="1312895" y="4050275"/>
            <a:ext cx="3077416" cy="645000"/>
          </a:xfrm>
          <a:prstGeom prst="rect">
            <a:avLst/>
          </a:prstGeom>
          <a:noFill/>
          <a:ln>
            <a:noFill/>
          </a:ln>
          <a:effectLst>
            <a:outerShdw blurRad="57150" rotWithShape="0" algn="bl" dir="5400000" dist="19050">
              <a:srgbClr val="000000">
                <a:alpha val="50000"/>
              </a:srgbClr>
            </a:outerShdw>
          </a:effectLst>
        </p:spPr>
      </p:pic>
      <p:pic>
        <p:nvPicPr>
          <p:cNvPr id="132" name="Google Shape;132;p21"/>
          <p:cNvPicPr preferRelativeResize="0"/>
          <p:nvPr/>
        </p:nvPicPr>
        <p:blipFill>
          <a:blip r:embed="rId6">
            <a:alphaModFix/>
          </a:blip>
          <a:stretch>
            <a:fillRect/>
          </a:stretch>
        </p:blipFill>
        <p:spPr>
          <a:xfrm>
            <a:off x="1368926" y="4349450"/>
            <a:ext cx="2965350" cy="310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